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731" r:id="rId2"/>
    <p:sldId id="258" r:id="rId3"/>
    <p:sldId id="732" r:id="rId4"/>
    <p:sldId id="739" r:id="rId5"/>
    <p:sldId id="701" r:id="rId6"/>
    <p:sldId id="653" r:id="rId7"/>
    <p:sldId id="733" r:id="rId8"/>
    <p:sldId id="734" r:id="rId9"/>
    <p:sldId id="725" r:id="rId10"/>
    <p:sldId id="723" r:id="rId11"/>
    <p:sldId id="724" r:id="rId12"/>
    <p:sldId id="728" r:id="rId13"/>
    <p:sldId id="656" r:id="rId14"/>
    <p:sldId id="735" r:id="rId15"/>
    <p:sldId id="663" r:id="rId16"/>
    <p:sldId id="670" r:id="rId17"/>
    <p:sldId id="672" r:id="rId18"/>
    <p:sldId id="736" r:id="rId19"/>
    <p:sldId id="737" r:id="rId20"/>
    <p:sldId id="738" r:id="rId21"/>
    <p:sldId id="726" r:id="rId22"/>
    <p:sldId id="677" r:id="rId23"/>
    <p:sldId id="678" r:id="rId24"/>
    <p:sldId id="679" r:id="rId25"/>
    <p:sldId id="680" r:id="rId26"/>
    <p:sldId id="681" r:id="rId27"/>
    <p:sldId id="718" r:id="rId28"/>
    <p:sldId id="719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B9DB"/>
    <a:srgbClr val="C34545"/>
    <a:srgbClr val="FFCC99"/>
    <a:srgbClr val="FF9933"/>
    <a:srgbClr val="993300"/>
    <a:srgbClr val="FF5050"/>
    <a:srgbClr val="E3A953"/>
    <a:srgbClr val="E3BA77"/>
    <a:srgbClr val="FFE67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65" autoAdjust="0"/>
    <p:restoredTop sz="82847" autoAdjust="0"/>
  </p:normalViewPr>
  <p:slideViewPr>
    <p:cSldViewPr snapToGrid="0">
      <p:cViewPr varScale="1">
        <p:scale>
          <a:sx n="54" d="100"/>
          <a:sy n="54" d="100"/>
        </p:scale>
        <p:origin x="4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92"/>
    </p:cViewPr>
  </p:sorterViewPr>
  <p:notesViewPr>
    <p:cSldViewPr snapToGrid="0">
      <p:cViewPr>
        <p:scale>
          <a:sx n="300" d="100"/>
          <a:sy n="300" d="100"/>
        </p:scale>
        <p:origin x="-3654" y="-60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8190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5997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007295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2481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9080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3030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2291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1875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76218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78876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031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3157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9146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527207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356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47526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381102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22092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033788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46458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1079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26316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446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15681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0134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08961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75399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">
            <a:extLst>
              <a:ext uri="{FF2B5EF4-FFF2-40B4-BE49-F238E27FC236}">
                <a16:creationId xmlns:a16="http://schemas.microsoft.com/office/drawing/2014/main" id="{5A77868E-D6DF-4E3A-A6AB-790DB5B4DDCB}"/>
              </a:ext>
            </a:extLst>
          </p:cNvPr>
          <p:cNvGrpSpPr/>
          <p:nvPr userDrawn="1"/>
        </p:nvGrpSpPr>
        <p:grpSpPr>
          <a:xfrm>
            <a:off x="170009" y="336594"/>
            <a:ext cx="12021991" cy="6302546"/>
            <a:chOff x="170032" y="336191"/>
            <a:chExt cx="12023556" cy="6303367"/>
          </a:xfrm>
        </p:grpSpPr>
        <p:grpSp>
          <p:nvGrpSpPr>
            <p:cNvPr id="112" name="Group 2">
              <a:extLst>
                <a:ext uri="{FF2B5EF4-FFF2-40B4-BE49-F238E27FC236}">
                  <a16:creationId xmlns:a16="http://schemas.microsoft.com/office/drawing/2014/main" id="{433A1D81-BF57-49CD-81A1-8664D67CA1BE}"/>
                </a:ext>
              </a:extLst>
            </p:cNvPr>
            <p:cNvGrpSpPr/>
            <p:nvPr/>
          </p:nvGrpSpPr>
          <p:grpSpPr>
            <a:xfrm>
              <a:off x="170032" y="336191"/>
              <a:ext cx="2087992" cy="219794"/>
              <a:chOff x="170032" y="336191"/>
              <a:chExt cx="2087992" cy="219794"/>
            </a:xfrm>
          </p:grpSpPr>
          <p:sp>
            <p:nvSpPr>
              <p:cNvPr id="120" name="Base Shape">
                <a:extLst>
                  <a:ext uri="{FF2B5EF4-FFF2-40B4-BE49-F238E27FC236}">
                    <a16:creationId xmlns:a16="http://schemas.microsoft.com/office/drawing/2014/main" id="{FDAEED5C-66C5-425F-9B6E-99C32A76629F}"/>
                  </a:ext>
                </a:extLst>
              </p:cNvPr>
              <p:cNvSpPr/>
              <p:nvPr/>
            </p:nvSpPr>
            <p:spPr>
              <a:xfrm flipH="1">
                <a:off x="711995" y="336191"/>
                <a:ext cx="1546029" cy="219794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1" name="Magnifier Icon">
                <a:extLst>
                  <a:ext uri="{FF2B5EF4-FFF2-40B4-BE49-F238E27FC236}">
                    <a16:creationId xmlns:a16="http://schemas.microsoft.com/office/drawing/2014/main" id="{8C8D62C1-A221-4449-B119-851671F0E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10790" y="379825"/>
                <a:ext cx="130918" cy="130510"/>
              </a:xfrm>
              <a:custGeom>
                <a:avLst/>
                <a:gdLst>
                  <a:gd name="connsiteX0" fmla="*/ 221428 w 505037"/>
                  <a:gd name="connsiteY0" fmla="*/ 0 h 503464"/>
                  <a:gd name="connsiteX1" fmla="*/ 442856 w 505037"/>
                  <a:gd name="connsiteY1" fmla="*/ 220738 h 503464"/>
                  <a:gd name="connsiteX2" fmla="*/ 409490 w 505037"/>
                  <a:gd name="connsiteY2" fmla="*/ 338667 h 503464"/>
                  <a:gd name="connsiteX3" fmla="*/ 491388 w 505037"/>
                  <a:gd name="connsiteY3" fmla="*/ 423333 h 503464"/>
                  <a:gd name="connsiteX4" fmla="*/ 491388 w 505037"/>
                  <a:gd name="connsiteY4" fmla="*/ 489857 h 503464"/>
                  <a:gd name="connsiteX5" fmla="*/ 424656 w 505037"/>
                  <a:gd name="connsiteY5" fmla="*/ 489857 h 503464"/>
                  <a:gd name="connsiteX6" fmla="*/ 339725 w 505037"/>
                  <a:gd name="connsiteY6" fmla="*/ 405191 h 503464"/>
                  <a:gd name="connsiteX7" fmla="*/ 221428 w 505037"/>
                  <a:gd name="connsiteY7" fmla="*/ 441476 h 503464"/>
                  <a:gd name="connsiteX8" fmla="*/ 0 w 505037"/>
                  <a:gd name="connsiteY8" fmla="*/ 220738 h 503464"/>
                  <a:gd name="connsiteX9" fmla="*/ 221428 w 505037"/>
                  <a:gd name="connsiteY9" fmla="*/ 0 h 503464"/>
                  <a:gd name="connsiteX10" fmla="*/ 219869 w 505037"/>
                  <a:gd name="connsiteY10" fmla="*/ 60325 h 503464"/>
                  <a:gd name="connsiteX11" fmla="*/ 60325 w 505037"/>
                  <a:gd name="connsiteY11" fmla="*/ 219075 h 503464"/>
                  <a:gd name="connsiteX12" fmla="*/ 219869 w 505037"/>
                  <a:gd name="connsiteY12" fmla="*/ 377825 h 503464"/>
                  <a:gd name="connsiteX13" fmla="*/ 379413 w 505037"/>
                  <a:gd name="connsiteY13" fmla="*/ 219075 h 503464"/>
                  <a:gd name="connsiteX14" fmla="*/ 219869 w 505037"/>
                  <a:gd name="connsiteY14" fmla="*/ 60325 h 50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5037" h="503464">
                    <a:moveTo>
                      <a:pt x="221428" y="0"/>
                    </a:moveTo>
                    <a:cubicBezTo>
                      <a:pt x="342758" y="0"/>
                      <a:pt x="442856" y="96762"/>
                      <a:pt x="442856" y="220738"/>
                    </a:cubicBezTo>
                    <a:cubicBezTo>
                      <a:pt x="442856" y="263072"/>
                      <a:pt x="430722" y="305405"/>
                      <a:pt x="409490" y="338667"/>
                    </a:cubicBezTo>
                    <a:cubicBezTo>
                      <a:pt x="491388" y="423333"/>
                      <a:pt x="491388" y="423333"/>
                      <a:pt x="491388" y="423333"/>
                    </a:cubicBezTo>
                    <a:cubicBezTo>
                      <a:pt x="509587" y="441476"/>
                      <a:pt x="509587" y="471714"/>
                      <a:pt x="491388" y="489857"/>
                    </a:cubicBezTo>
                    <a:cubicBezTo>
                      <a:pt x="473188" y="508000"/>
                      <a:pt x="442856" y="508000"/>
                      <a:pt x="424656" y="489857"/>
                    </a:cubicBezTo>
                    <a:cubicBezTo>
                      <a:pt x="339725" y="405191"/>
                      <a:pt x="339725" y="405191"/>
                      <a:pt x="339725" y="405191"/>
                    </a:cubicBezTo>
                    <a:cubicBezTo>
                      <a:pt x="306359" y="426357"/>
                      <a:pt x="266927" y="441476"/>
                      <a:pt x="221428" y="441476"/>
                    </a:cubicBezTo>
                    <a:cubicBezTo>
                      <a:pt x="100098" y="441476"/>
                      <a:pt x="0" y="341691"/>
                      <a:pt x="0" y="220738"/>
                    </a:cubicBezTo>
                    <a:cubicBezTo>
                      <a:pt x="0" y="96762"/>
                      <a:pt x="100098" y="0"/>
                      <a:pt x="221428" y="0"/>
                    </a:cubicBezTo>
                    <a:close/>
                    <a:moveTo>
                      <a:pt x="219869" y="60325"/>
                    </a:moveTo>
                    <a:cubicBezTo>
                      <a:pt x="131755" y="60325"/>
                      <a:pt x="60325" y="131400"/>
                      <a:pt x="60325" y="219075"/>
                    </a:cubicBezTo>
                    <a:cubicBezTo>
                      <a:pt x="60325" y="306750"/>
                      <a:pt x="131755" y="377825"/>
                      <a:pt x="219869" y="377825"/>
                    </a:cubicBezTo>
                    <a:cubicBezTo>
                      <a:pt x="307983" y="377825"/>
                      <a:pt x="379413" y="306750"/>
                      <a:pt x="379413" y="219075"/>
                    </a:cubicBezTo>
                    <a:cubicBezTo>
                      <a:pt x="379413" y="131400"/>
                      <a:pt x="307983" y="60325"/>
                      <a:pt x="219869" y="603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2" name="PpHeader">
                <a:extLst>
                  <a:ext uri="{FF2B5EF4-FFF2-40B4-BE49-F238E27FC236}">
                    <a16:creationId xmlns:a16="http://schemas.microsoft.com/office/drawing/2014/main" id="{86EDE788-9E51-4D65-BFA2-6631D50CAFF9}"/>
                  </a:ext>
                </a:extLst>
              </p:cNvPr>
              <p:cNvSpPr/>
              <p:nvPr/>
            </p:nvSpPr>
            <p:spPr>
              <a:xfrm>
                <a:off x="170032" y="362017"/>
                <a:ext cx="282280" cy="168142"/>
              </a:xfrm>
              <a:custGeom>
                <a:avLst/>
                <a:gdLst>
                  <a:gd name="connsiteX0" fmla="*/ 232966 w 249725"/>
                  <a:gd name="connsiteY0" fmla="*/ 82125 h 142460"/>
                  <a:gd name="connsiteX1" fmla="*/ 15084 w 249725"/>
                  <a:gd name="connsiteY1" fmla="*/ 82125 h 142460"/>
                  <a:gd name="connsiteX2" fmla="*/ 0 w 249725"/>
                  <a:gd name="connsiteY2" fmla="*/ 67040 h 142460"/>
                  <a:gd name="connsiteX3" fmla="*/ 15084 w 249725"/>
                  <a:gd name="connsiteY3" fmla="*/ 50280 h 142460"/>
                  <a:gd name="connsiteX4" fmla="*/ 232966 w 249725"/>
                  <a:gd name="connsiteY4" fmla="*/ 50280 h 142460"/>
                  <a:gd name="connsiteX5" fmla="*/ 248050 w 249725"/>
                  <a:gd name="connsiteY5" fmla="*/ 65364 h 142460"/>
                  <a:gd name="connsiteX6" fmla="*/ 232966 w 249725"/>
                  <a:gd name="connsiteY6" fmla="*/ 82125 h 142460"/>
                  <a:gd name="connsiteX7" fmla="*/ 232966 w 249725"/>
                  <a:gd name="connsiteY7" fmla="*/ 30168 h 142460"/>
                  <a:gd name="connsiteX8" fmla="*/ 248050 w 249725"/>
                  <a:gd name="connsiteY8" fmla="*/ 15084 h 142460"/>
                  <a:gd name="connsiteX9" fmla="*/ 232966 w 249725"/>
                  <a:gd name="connsiteY9" fmla="*/ 0 h 142460"/>
                  <a:gd name="connsiteX10" fmla="*/ 15084 w 249725"/>
                  <a:gd name="connsiteY10" fmla="*/ 0 h 142460"/>
                  <a:gd name="connsiteX11" fmla="*/ 0 w 249725"/>
                  <a:gd name="connsiteY11" fmla="*/ 15084 h 142460"/>
                  <a:gd name="connsiteX12" fmla="*/ 15084 w 249725"/>
                  <a:gd name="connsiteY12" fmla="*/ 30168 h 142460"/>
                  <a:gd name="connsiteX13" fmla="*/ 232966 w 249725"/>
                  <a:gd name="connsiteY13" fmla="*/ 30168 h 142460"/>
                  <a:gd name="connsiteX14" fmla="*/ 179333 w 249725"/>
                  <a:gd name="connsiteY14" fmla="*/ 127377 h 142460"/>
                  <a:gd name="connsiteX15" fmla="*/ 164249 w 249725"/>
                  <a:gd name="connsiteY15" fmla="*/ 112293 h 142460"/>
                  <a:gd name="connsiteX16" fmla="*/ 15084 w 249725"/>
                  <a:gd name="connsiteY16" fmla="*/ 112293 h 142460"/>
                  <a:gd name="connsiteX17" fmla="*/ 0 w 249725"/>
                  <a:gd name="connsiteY17" fmla="*/ 127377 h 142460"/>
                  <a:gd name="connsiteX18" fmla="*/ 15084 w 249725"/>
                  <a:gd name="connsiteY18" fmla="*/ 142461 h 142460"/>
                  <a:gd name="connsiteX19" fmla="*/ 164249 w 249725"/>
                  <a:gd name="connsiteY19" fmla="*/ 142461 h 142460"/>
                  <a:gd name="connsiteX20" fmla="*/ 179333 w 249725"/>
                  <a:gd name="connsiteY20" fmla="*/ 127377 h 142460"/>
                  <a:gd name="connsiteX21" fmla="*/ 249726 w 249725"/>
                  <a:gd name="connsiteY21" fmla="*/ 127377 h 142460"/>
                  <a:gd name="connsiteX22" fmla="*/ 234642 w 249725"/>
                  <a:gd name="connsiteY22" fmla="*/ 112293 h 142460"/>
                  <a:gd name="connsiteX23" fmla="*/ 209502 w 249725"/>
                  <a:gd name="connsiteY23" fmla="*/ 112293 h 142460"/>
                  <a:gd name="connsiteX24" fmla="*/ 194418 w 249725"/>
                  <a:gd name="connsiteY24" fmla="*/ 127377 h 142460"/>
                  <a:gd name="connsiteX25" fmla="*/ 209502 w 249725"/>
                  <a:gd name="connsiteY25" fmla="*/ 142461 h 142460"/>
                  <a:gd name="connsiteX26" fmla="*/ 234642 w 249725"/>
                  <a:gd name="connsiteY26" fmla="*/ 142461 h 142460"/>
                  <a:gd name="connsiteX27" fmla="*/ 249726 w 249725"/>
                  <a:gd name="connsiteY27" fmla="*/ 127377 h 14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9725" h="142460">
                    <a:moveTo>
                      <a:pt x="232966" y="82125"/>
                    </a:moveTo>
                    <a:lnTo>
                      <a:pt x="15084" y="82125"/>
                    </a:lnTo>
                    <a:cubicBezTo>
                      <a:pt x="6704" y="82125"/>
                      <a:pt x="0" y="75421"/>
                      <a:pt x="0" y="67040"/>
                    </a:cubicBezTo>
                    <a:cubicBezTo>
                      <a:pt x="0" y="58660"/>
                      <a:pt x="6704" y="50280"/>
                      <a:pt x="15084" y="50280"/>
                    </a:cubicBezTo>
                    <a:lnTo>
                      <a:pt x="232966" y="50280"/>
                    </a:lnTo>
                    <a:cubicBezTo>
                      <a:pt x="241346" y="50280"/>
                      <a:pt x="248050" y="56984"/>
                      <a:pt x="248050" y="65364"/>
                    </a:cubicBezTo>
                    <a:cubicBezTo>
                      <a:pt x="248050" y="73744"/>
                      <a:pt x="241346" y="82125"/>
                      <a:pt x="232966" y="82125"/>
                    </a:cubicBezTo>
                    <a:close/>
                    <a:moveTo>
                      <a:pt x="232966" y="30168"/>
                    </a:moveTo>
                    <a:cubicBezTo>
                      <a:pt x="241346" y="30168"/>
                      <a:pt x="248050" y="23464"/>
                      <a:pt x="248050" y="15084"/>
                    </a:cubicBezTo>
                    <a:cubicBezTo>
                      <a:pt x="248050" y="6704"/>
                      <a:pt x="241346" y="0"/>
                      <a:pt x="232966" y="0"/>
                    </a:cubicBezTo>
                    <a:lnTo>
                      <a:pt x="15084" y="0"/>
                    </a:lnTo>
                    <a:cubicBezTo>
                      <a:pt x="6704" y="0"/>
                      <a:pt x="0" y="6704"/>
                      <a:pt x="0" y="15084"/>
                    </a:cubicBezTo>
                    <a:cubicBezTo>
                      <a:pt x="0" y="23464"/>
                      <a:pt x="6704" y="30168"/>
                      <a:pt x="15084" y="30168"/>
                    </a:cubicBezTo>
                    <a:lnTo>
                      <a:pt x="232966" y="30168"/>
                    </a:lnTo>
                    <a:close/>
                    <a:moveTo>
                      <a:pt x="179333" y="127377"/>
                    </a:moveTo>
                    <a:cubicBezTo>
                      <a:pt x="179333" y="118997"/>
                      <a:pt x="172629" y="112293"/>
                      <a:pt x="164249" y="112293"/>
                    </a:cubicBezTo>
                    <a:lnTo>
                      <a:pt x="15084" y="112293"/>
                    </a:lnTo>
                    <a:cubicBezTo>
                      <a:pt x="6704" y="112293"/>
                      <a:pt x="0" y="118997"/>
                      <a:pt x="0" y="127377"/>
                    </a:cubicBezTo>
                    <a:cubicBezTo>
                      <a:pt x="0" y="135757"/>
                      <a:pt x="6704" y="142461"/>
                      <a:pt x="15084" y="142461"/>
                    </a:cubicBezTo>
                    <a:lnTo>
                      <a:pt x="164249" y="142461"/>
                    </a:lnTo>
                    <a:cubicBezTo>
                      <a:pt x="172629" y="142461"/>
                      <a:pt x="179333" y="135757"/>
                      <a:pt x="179333" y="127377"/>
                    </a:cubicBezTo>
                    <a:close/>
                    <a:moveTo>
                      <a:pt x="249726" y="127377"/>
                    </a:moveTo>
                    <a:cubicBezTo>
                      <a:pt x="249726" y="118997"/>
                      <a:pt x="243022" y="112293"/>
                      <a:pt x="234642" y="112293"/>
                    </a:cubicBezTo>
                    <a:lnTo>
                      <a:pt x="209502" y="112293"/>
                    </a:lnTo>
                    <a:cubicBezTo>
                      <a:pt x="201122" y="112293"/>
                      <a:pt x="194418" y="118997"/>
                      <a:pt x="194418" y="127377"/>
                    </a:cubicBezTo>
                    <a:cubicBezTo>
                      <a:pt x="194418" y="135757"/>
                      <a:pt x="201122" y="142461"/>
                      <a:pt x="209502" y="142461"/>
                    </a:cubicBezTo>
                    <a:lnTo>
                      <a:pt x="234642" y="142461"/>
                    </a:lnTo>
                    <a:cubicBezTo>
                      <a:pt x="243022" y="142461"/>
                      <a:pt x="249726" y="135757"/>
                      <a:pt x="249726" y="1273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114" name="Group 4">
              <a:extLst>
                <a:ext uri="{FF2B5EF4-FFF2-40B4-BE49-F238E27FC236}">
                  <a16:creationId xmlns:a16="http://schemas.microsoft.com/office/drawing/2014/main" id="{592F228A-3B22-4382-9A73-DBE2622653D4}"/>
                </a:ext>
              </a:extLst>
            </p:cNvPr>
            <p:cNvGrpSpPr/>
            <p:nvPr/>
          </p:nvGrpSpPr>
          <p:grpSpPr>
            <a:xfrm>
              <a:off x="11595100" y="6198845"/>
              <a:ext cx="598488" cy="440713"/>
              <a:chOff x="11595100" y="6198845"/>
              <a:chExt cx="598488" cy="440713"/>
            </a:xfrm>
          </p:grpSpPr>
          <p:sp>
            <p:nvSpPr>
              <p:cNvPr id="115" name="Shape">
                <a:extLst>
                  <a:ext uri="{FF2B5EF4-FFF2-40B4-BE49-F238E27FC236}">
                    <a16:creationId xmlns:a16="http://schemas.microsoft.com/office/drawing/2014/main" id="{0036A6BF-6600-41EC-8559-17901C01A67E}"/>
                  </a:ext>
                </a:extLst>
              </p:cNvPr>
              <p:cNvSpPr/>
              <p:nvPr/>
            </p:nvSpPr>
            <p:spPr>
              <a:xfrm>
                <a:off x="11595100" y="6198845"/>
                <a:ext cx="598488" cy="440713"/>
              </a:xfrm>
              <a:custGeom>
                <a:avLst/>
                <a:gdLst>
                  <a:gd name="connsiteX0" fmla="*/ 262532 w 709613"/>
                  <a:gd name="connsiteY0" fmla="*/ 0 h 522541"/>
                  <a:gd name="connsiteX1" fmla="*/ 485937 w 709613"/>
                  <a:gd name="connsiteY1" fmla="*/ 126218 h 522541"/>
                  <a:gd name="connsiteX2" fmla="*/ 570503 w 709613"/>
                  <a:gd name="connsiteY2" fmla="*/ 135053 h 522541"/>
                  <a:gd name="connsiteX3" fmla="*/ 705556 w 709613"/>
                  <a:gd name="connsiteY3" fmla="*/ 75731 h 522541"/>
                  <a:gd name="connsiteX4" fmla="*/ 709613 w 709613"/>
                  <a:gd name="connsiteY4" fmla="*/ 76142 h 522541"/>
                  <a:gd name="connsiteX5" fmla="*/ 709613 w 709613"/>
                  <a:gd name="connsiteY5" fmla="*/ 446527 h 522541"/>
                  <a:gd name="connsiteX6" fmla="*/ 706818 w 709613"/>
                  <a:gd name="connsiteY6" fmla="*/ 446810 h 522541"/>
                  <a:gd name="connsiteX7" fmla="*/ 571765 w 709613"/>
                  <a:gd name="connsiteY7" fmla="*/ 387488 h 522541"/>
                  <a:gd name="connsiteX8" fmla="*/ 487199 w 709613"/>
                  <a:gd name="connsiteY8" fmla="*/ 396323 h 522541"/>
                  <a:gd name="connsiteX9" fmla="*/ 262532 w 709613"/>
                  <a:gd name="connsiteY9" fmla="*/ 522541 h 522541"/>
                  <a:gd name="connsiteX10" fmla="*/ 0 w 709613"/>
                  <a:gd name="connsiteY10" fmla="*/ 261270 h 522541"/>
                  <a:gd name="connsiteX11" fmla="*/ 262532 w 709613"/>
                  <a:gd name="connsiteY11" fmla="*/ 0 h 52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9613" h="522541">
                    <a:moveTo>
                      <a:pt x="262532" y="0"/>
                    </a:moveTo>
                    <a:cubicBezTo>
                      <a:pt x="357195" y="0"/>
                      <a:pt x="440499" y="50487"/>
                      <a:pt x="485937" y="126218"/>
                    </a:cubicBezTo>
                    <a:cubicBezTo>
                      <a:pt x="504870" y="156510"/>
                      <a:pt x="546522" y="161558"/>
                      <a:pt x="570503" y="135053"/>
                    </a:cubicBezTo>
                    <a:cubicBezTo>
                      <a:pt x="604582" y="98450"/>
                      <a:pt x="652544" y="75731"/>
                      <a:pt x="705556" y="75731"/>
                    </a:cubicBezTo>
                    <a:lnTo>
                      <a:pt x="709613" y="76142"/>
                    </a:lnTo>
                    <a:lnTo>
                      <a:pt x="709613" y="446527"/>
                    </a:lnTo>
                    <a:lnTo>
                      <a:pt x="706818" y="446810"/>
                    </a:lnTo>
                    <a:cubicBezTo>
                      <a:pt x="653806" y="446810"/>
                      <a:pt x="605844" y="424091"/>
                      <a:pt x="571765" y="387488"/>
                    </a:cubicBezTo>
                    <a:cubicBezTo>
                      <a:pt x="547784" y="360982"/>
                      <a:pt x="506132" y="366031"/>
                      <a:pt x="487199" y="396323"/>
                    </a:cubicBezTo>
                    <a:cubicBezTo>
                      <a:pt x="440499" y="472054"/>
                      <a:pt x="357195" y="522541"/>
                      <a:pt x="262532" y="522541"/>
                    </a:cubicBezTo>
                    <a:cubicBezTo>
                      <a:pt x="117382" y="522541"/>
                      <a:pt x="0" y="405158"/>
                      <a:pt x="0" y="261270"/>
                    </a:cubicBezTo>
                    <a:cubicBezTo>
                      <a:pt x="0" y="117382"/>
                      <a:pt x="117382" y="0"/>
                      <a:pt x="2625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61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16" name="Oval 6">
                <a:extLst>
                  <a:ext uri="{FF2B5EF4-FFF2-40B4-BE49-F238E27FC236}">
                    <a16:creationId xmlns:a16="http://schemas.microsoft.com/office/drawing/2014/main" id="{40AF5DDC-90EE-4114-BEB6-D520D40E3EC2}"/>
                  </a:ext>
                </a:extLst>
              </p:cNvPr>
              <p:cNvSpPr/>
              <p:nvPr/>
            </p:nvSpPr>
            <p:spPr>
              <a:xfrm>
                <a:off x="11641291" y="6241006"/>
                <a:ext cx="352132" cy="352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91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33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4" name="圖片 133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363267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8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9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0" name="圖片 12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9/14/2023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9/14/2023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9/14/2023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9/14/2023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9/14/2023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9/14/2023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4.emf"/><Relationship Id="rId7" Type="http://schemas.openxmlformats.org/officeDocument/2006/relationships/slide" Target="slide1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7.xml"/><Relationship Id="rId11" Type="http://schemas.openxmlformats.org/officeDocument/2006/relationships/slide" Target="slide10.xml"/><Relationship Id="rId5" Type="http://schemas.openxmlformats.org/officeDocument/2006/relationships/slide" Target="slide15.xml"/><Relationship Id="rId10" Type="http://schemas.openxmlformats.org/officeDocument/2006/relationships/slide" Target="slide7.xml"/><Relationship Id="rId4" Type="http://schemas.openxmlformats.org/officeDocument/2006/relationships/slide" Target="slide14.xml"/><Relationship Id="rId9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81199" y="1119686"/>
            <a:ext cx="7453087" cy="476456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2373084" y="1402715"/>
            <a:ext cx="7453087" cy="47645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2884713" y="1836240"/>
            <a:ext cx="63315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zh-TW" altLang="en-US" sz="6000" b="1" dirty="0" smtClean="0"/>
              <a:t>列舉 訓練簡報 </a:t>
            </a:r>
            <a:endParaRPr lang="en-US" altLang="zh-TW" sz="6000" b="1" dirty="0" smtClean="0"/>
          </a:p>
          <a:p>
            <a:r>
              <a:rPr lang="zh-TW" altLang="en-US" sz="6000" b="1" dirty="0" smtClean="0"/>
              <a:t>（示例三）</a:t>
            </a:r>
            <a:endParaRPr lang="en-US" sz="6000" dirty="0"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</a:t>
            </a:fld>
            <a:endParaRPr 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41" y="2916010"/>
            <a:ext cx="3492351" cy="3492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530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10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92422" y="2728224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</a:p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循環系統包括甚麼部分？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23633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4">
            <a:extLst>
              <a:ext uri="{FF2B5EF4-FFF2-40B4-BE49-F238E27FC236}">
                <a16:creationId xmlns:a16="http://schemas.microsoft.com/office/drawing/2014/main" id="{215171FD-0EAB-4CDE-92FD-CF32DF6221E3}"/>
              </a:ext>
            </a:extLst>
          </p:cNvPr>
          <p:cNvSpPr/>
          <p:nvPr/>
        </p:nvSpPr>
        <p:spPr>
          <a:xfrm>
            <a:off x="3840897" y="2306897"/>
            <a:ext cx="4201907" cy="2880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>
            <a:solidFill>
              <a:schemeClr val="bg1">
                <a:lumMod val="75000"/>
              </a:schemeClr>
            </a:solidFill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1332341" y="894564"/>
            <a:ext cx="9219018" cy="13066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9" name="文字方塊 148"/>
          <p:cNvSpPr txBox="1"/>
          <p:nvPr/>
        </p:nvSpPr>
        <p:spPr>
          <a:xfrm>
            <a:off x="1688938" y="1000201"/>
            <a:ext cx="85058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</a:p>
          <a:p>
            <a:pPr marL="0" lvl="1" algn="ctr"/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循環系統包括甚麼部分？</a:t>
            </a:r>
          </a:p>
        </p:txBody>
      </p:sp>
      <p:sp>
        <p:nvSpPr>
          <p:cNvPr id="159" name="RightSub">
            <a:extLst>
              <a:ext uri="{FF2B5EF4-FFF2-40B4-BE49-F238E27FC236}">
                <a16:creationId xmlns:a16="http://schemas.microsoft.com/office/drawing/2014/main" id="{E7DA61E7-454A-42E3-8AB8-350B61515A16}"/>
              </a:ext>
            </a:extLst>
          </p:cNvPr>
          <p:cNvSpPr txBox="1"/>
          <p:nvPr/>
        </p:nvSpPr>
        <p:spPr>
          <a:xfrm>
            <a:off x="5018521" y="2411451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TW" altLang="en-US" sz="3600" dirty="0">
                <a:ln w="0"/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標誌字詞</a:t>
            </a:r>
            <a:endParaRPr lang="en-ID" sz="3600" dirty="0">
              <a:ln w="0"/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圓角矩形 16"/>
          <p:cNvSpPr/>
          <p:nvPr/>
        </p:nvSpPr>
        <p:spPr>
          <a:xfrm>
            <a:off x="6141720" y="1472364"/>
            <a:ext cx="792000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11</a:t>
            </a:fld>
            <a:endParaRPr lang="en-US" dirty="0"/>
          </a:p>
        </p:txBody>
      </p:sp>
      <p:sp>
        <p:nvSpPr>
          <p:cNvPr id="2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9458324" y="619124"/>
            <a:ext cx="2424982" cy="632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3" name="群組 22"/>
          <p:cNvGrpSpPr/>
          <p:nvPr/>
        </p:nvGrpSpPr>
        <p:grpSpPr>
          <a:xfrm>
            <a:off x="4392050" y="3388392"/>
            <a:ext cx="3099600" cy="756000"/>
            <a:chOff x="-167710" y="4497306"/>
            <a:chExt cx="3099600" cy="803767"/>
          </a:xfrm>
        </p:grpSpPr>
        <p:sp>
          <p:nvSpPr>
            <p:cNvPr id="24" name="圓角矩形 23"/>
            <p:cNvSpPr/>
            <p:nvPr/>
          </p:nvSpPr>
          <p:spPr>
            <a:xfrm>
              <a:off x="-167710" y="4522989"/>
              <a:ext cx="3099600" cy="752400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5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815793" y="4497306"/>
              <a:ext cx="1132594" cy="803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甚麼</a:t>
              </a:r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3629792" y="5633289"/>
            <a:ext cx="4624117" cy="720000"/>
            <a:chOff x="-223397" y="4705343"/>
            <a:chExt cx="3099600" cy="491398"/>
          </a:xfrm>
        </p:grpSpPr>
        <p:sp>
          <p:nvSpPr>
            <p:cNvPr id="29" name="圓角矩形 28"/>
            <p:cNvSpPr/>
            <p:nvPr/>
          </p:nvSpPr>
          <p:spPr>
            <a:xfrm>
              <a:off x="-223397" y="4705343"/>
              <a:ext cx="3099600" cy="491398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0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-114835" y="4779761"/>
              <a:ext cx="2916994" cy="37810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所要求的</a:t>
              </a:r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評述性</a:t>
              </a:r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話語類型：列舉</a:t>
              </a:r>
              <a:endPara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31" name="向下箭號圖說文字 30"/>
          <p:cNvSpPr/>
          <p:nvPr/>
        </p:nvSpPr>
        <p:spPr>
          <a:xfrm>
            <a:off x="4103620" y="2949877"/>
            <a:ext cx="3676461" cy="2628051"/>
          </a:xfrm>
          <a:prstGeom prst="downArrowCallout">
            <a:avLst>
              <a:gd name="adj1" fmla="val 11787"/>
              <a:gd name="adj2" fmla="val 26321"/>
              <a:gd name="adj3" fmla="val 20155"/>
              <a:gd name="adj4" fmla="val 63656"/>
            </a:avLst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14728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6"/>
            <a:ext cx="6018885" cy="3721317"/>
            <a:chOff x="1625343" y="1610556"/>
            <a:chExt cx="6018885" cy="3721317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6"/>
              <a:ext cx="2916000" cy="3721317"/>
              <a:chOff x="4728228" y="1784181"/>
              <a:chExt cx="2814714" cy="4131513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1"/>
                <a:ext cx="2814714" cy="3696595"/>
                <a:chOff x="4577925" y="2909384"/>
                <a:chExt cx="2421928" cy="2266711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4"/>
                  <a:ext cx="2421928" cy="2266711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建構列舉組織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運用列舉模範短語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329579"/>
              <a:chOff x="1657543" y="1597714"/>
              <a:chExt cx="2806252" cy="3329579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329579"/>
                <a:chOff x="167928" y="2742684"/>
                <a:chExt cx="2246626" cy="2165950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165950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5278234" y="2376612"/>
              <a:ext cx="1296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07568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13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9436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14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53090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學生應學會自我提問，以引導自己思考「評述性話語」的</a:t>
            </a:r>
            <a:r>
              <a:rPr lang="zh-TW" altLang="en-US" sz="2400" dirty="0" smtClean="0">
                <a:latin typeface="+mn-ea"/>
              </a:rPr>
              <a:t>內容。</a:t>
            </a: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自我提問能引導學生從三方面</a:t>
            </a:r>
            <a:r>
              <a:rPr lang="zh-TW" altLang="en-US" sz="2400" dirty="0" smtClean="0">
                <a:latin typeface="+mn-ea"/>
              </a:rPr>
              <a:t>思考列舉的內容，</a:t>
            </a:r>
            <a:r>
              <a:rPr lang="zh-TW" altLang="en-US" sz="2400" dirty="0">
                <a:latin typeface="+mn-ea"/>
              </a:rPr>
              <a:t>分別為內容主題、相關的已有知識及如何歸納</a:t>
            </a:r>
            <a:r>
              <a:rPr lang="zh-TW" altLang="en-US" sz="2400" dirty="0" smtClean="0">
                <a:latin typeface="+mn-ea"/>
              </a:rPr>
              <a:t>內容</a:t>
            </a:r>
            <a:r>
              <a:rPr lang="zh-TW" altLang="en-US" sz="2400" dirty="0" smtClean="0"/>
              <a:t>，例子如下：</a:t>
            </a:r>
            <a:endParaRPr lang="en-US" altLang="zh-TW" sz="2400" dirty="0" smtClean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22183" y="3134030"/>
          <a:ext cx="9872486" cy="3322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主題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需要甚麼？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要舉出甚麼例子？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要列出甚麼？</a:t>
                      </a:r>
                      <a:endParaRPr lang="zh-TW" altLang="en-US" sz="2000" i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已有知識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i="1" dirty="0" smtClean="0"/>
                        <a:t>我對這個主題有甚麼了解？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我對這個主題有甚麼感覺？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有甚麼關於這個話題的事情，曾發生在我身上？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我的同學／老師對這個主題有甚麼了解？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關於這個話題我想讓我的同學／老師知道甚麼？</a:t>
                      </a:r>
                      <a:endParaRPr lang="zh-TW" alt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000" dirty="0" smtClean="0"/>
                        <a:t>歸納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000" i="1" dirty="0" smtClean="0">
                          <a:latin typeface="+mn-ea"/>
                        </a:rPr>
                        <a:t/>
                      </a:r>
                      <a:br>
                        <a:rPr lang="en-US" altLang="zh-TW" sz="2000" i="1" dirty="0" smtClean="0">
                          <a:latin typeface="+mn-ea"/>
                        </a:rPr>
                      </a:br>
                      <a:r>
                        <a:rPr lang="zh-TW" altLang="en-US" sz="20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2425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15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889871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/>
              <a:t>組織圖是一種視覺提示，能提高學生對不同「評述性話語」類型結構的認識，有助學生整理抽象概念之間的關係，在處理課程學習內容中涉及的主要概念時，能用來聯繫不同概念。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zh-TW" altLang="en-US" sz="2400" dirty="0">
                <a:latin typeface="+mn-ea"/>
              </a:rPr>
              <a:t>組織圖能讓學生具體地以視覺形式思考及組織想法，有助學生準備說話</a:t>
            </a:r>
            <a:r>
              <a:rPr lang="zh-HK" altLang="en-US" sz="2400" dirty="0">
                <a:latin typeface="+mn-ea"/>
              </a:rPr>
              <a:t>及</a:t>
            </a:r>
            <a:r>
              <a:rPr lang="zh-TW" altLang="en-US" sz="2400" dirty="0">
                <a:latin typeface="+mn-ea"/>
              </a:rPr>
              <a:t>寫作的內容。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>
                <a:latin typeface="+mn-ea"/>
              </a:rPr>
              <a:t>各</a:t>
            </a:r>
            <a:r>
              <a:rPr lang="zh-TW" altLang="en-US" sz="2400"/>
              <a:t>「評述性話語」類型有不同的結構，因此其</a:t>
            </a:r>
            <a:r>
              <a:rPr lang="zh-TW" altLang="en-US" sz="2400">
                <a:latin typeface="+mn-ea"/>
              </a:rPr>
              <a:t>組織圖各有不同。</a:t>
            </a: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建構列舉組織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73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289517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82516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1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43529" y="4869397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16</a:t>
            </a:fld>
            <a:endParaRPr lang="en-US" dirty="0"/>
          </a:p>
        </p:txBody>
      </p:sp>
      <p:sp>
        <p:nvSpPr>
          <p:cNvPr id="99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4899612" y="2050886"/>
            <a:ext cx="2846846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0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5202690" y="2053790"/>
            <a:ext cx="224068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列舉的主題</a:t>
            </a:r>
          </a:p>
        </p:txBody>
      </p:sp>
      <p:sp>
        <p:nvSpPr>
          <p:cNvPr id="101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97757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2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122817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3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372414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4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97474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5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647071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6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672131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7" name="Скругленный прямоугольник 111">
            <a:extLst>
              <a:ext uri="{FF2B5EF4-FFF2-40B4-BE49-F238E27FC236}">
                <a16:creationId xmlns:a16="http://schemas.microsoft.com/office/drawing/2014/main" id="{9D6FDE1E-F660-414E-8C54-F4992262F80F}"/>
              </a:ext>
            </a:extLst>
          </p:cNvPr>
          <p:cNvSpPr/>
          <p:nvPr/>
        </p:nvSpPr>
        <p:spPr>
          <a:xfrm>
            <a:off x="921728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8" name="TextBox 112">
            <a:extLst>
              <a:ext uri="{FF2B5EF4-FFF2-40B4-BE49-F238E27FC236}">
                <a16:creationId xmlns:a16="http://schemas.microsoft.com/office/drawing/2014/main" id="{57635D09-4D80-C540-879E-52C19F849C0D}"/>
              </a:ext>
            </a:extLst>
          </p:cNvPr>
          <p:cNvSpPr txBox="1"/>
          <p:nvPr/>
        </p:nvSpPr>
        <p:spPr>
          <a:xfrm>
            <a:off x="946788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cxnSp>
        <p:nvCxnSpPr>
          <p:cNvPr id="133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99" idx="2"/>
            <a:endCxn id="101" idx="0"/>
          </p:cNvCxnSpPr>
          <p:nvPr/>
        </p:nvCxnSpPr>
        <p:spPr>
          <a:xfrm rot="5400000">
            <a:off x="3833881" y="959473"/>
            <a:ext cx="858454" cy="411985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4" name="Соединительная линия уступом 12">
            <a:extLst>
              <a:ext uri="{FF2B5EF4-FFF2-40B4-BE49-F238E27FC236}">
                <a16:creationId xmlns:a16="http://schemas.microsoft.com/office/drawing/2014/main" id="{08E7F802-E278-7648-BB9A-0468C84C3F97}"/>
              </a:ext>
            </a:extLst>
          </p:cNvPr>
          <p:cNvCxnSpPr>
            <a:stCxn id="99" idx="2"/>
            <a:endCxn id="107" idx="0"/>
          </p:cNvCxnSpPr>
          <p:nvPr/>
        </p:nvCxnSpPr>
        <p:spPr>
          <a:xfrm rot="16200000" flipH="1">
            <a:off x="7953735" y="959472"/>
            <a:ext cx="858454" cy="4119855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5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99" idx="2"/>
            <a:endCxn id="105" idx="0"/>
          </p:cNvCxnSpPr>
          <p:nvPr/>
        </p:nvCxnSpPr>
        <p:spPr>
          <a:xfrm rot="16200000" flipH="1">
            <a:off x="6580450" y="2332757"/>
            <a:ext cx="858454" cy="137328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6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stCxn id="99" idx="2"/>
            <a:endCxn id="103" idx="0"/>
          </p:cNvCxnSpPr>
          <p:nvPr/>
        </p:nvCxnSpPr>
        <p:spPr>
          <a:xfrm rot="5400000">
            <a:off x="5207166" y="2332758"/>
            <a:ext cx="858454" cy="137328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7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101" idx="2"/>
            <a:endCxn id="110" idx="0"/>
          </p:cNvCxnSpPr>
          <p:nvPr/>
        </p:nvCxnSpPr>
        <p:spPr>
          <a:xfrm rot="5400000">
            <a:off x="1435594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101" idx="2"/>
            <a:endCxn id="150" idx="0"/>
          </p:cNvCxnSpPr>
          <p:nvPr/>
        </p:nvCxnSpPr>
        <p:spPr>
          <a:xfrm rot="16200000" flipH="1">
            <a:off x="2089693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351728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5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5040353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6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733352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7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794365" y="4869397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58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57" idx="0"/>
          </p:cNvCxnSpPr>
          <p:nvPr/>
        </p:nvCxnSpPr>
        <p:spPr>
          <a:xfrm rot="5400000">
            <a:off x="4186430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60" idx="0"/>
          </p:cNvCxnSpPr>
          <p:nvPr/>
        </p:nvCxnSpPr>
        <p:spPr>
          <a:xfrm rot="16200000" flipH="1">
            <a:off x="4840529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5102564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61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7776662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2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6469661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3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6530674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6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63" idx="0"/>
          </p:cNvCxnSpPr>
          <p:nvPr/>
        </p:nvCxnSpPr>
        <p:spPr>
          <a:xfrm rot="5400000">
            <a:off x="6922739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66" idx="0"/>
          </p:cNvCxnSpPr>
          <p:nvPr/>
        </p:nvCxnSpPr>
        <p:spPr>
          <a:xfrm rot="16200000" flipH="1">
            <a:off x="7576838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7838873" y="4869395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67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10534550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227549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9288562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70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69" idx="0"/>
          </p:cNvCxnSpPr>
          <p:nvPr/>
        </p:nvCxnSpPr>
        <p:spPr>
          <a:xfrm rot="5400000">
            <a:off x="9680627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72" idx="0"/>
          </p:cNvCxnSpPr>
          <p:nvPr/>
        </p:nvCxnSpPr>
        <p:spPr>
          <a:xfrm rot="16200000" flipH="1">
            <a:off x="10334726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596761" y="4869395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建構列舉組織圖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4339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17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4924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介紹：</a:t>
            </a:r>
            <a:endParaRPr lang="en-US" altLang="zh-TW" sz="2000" b="1" dirty="0" smtClean="0">
              <a:latin typeface="+mn-ea"/>
            </a:endParaRPr>
          </a:p>
          <a:p>
            <a:r>
              <a:rPr lang="zh-TW" altLang="en-US" sz="2000" dirty="0" smtClean="0">
                <a:latin typeface="+mn-ea"/>
              </a:rPr>
              <a:t>學生</a:t>
            </a:r>
            <a:r>
              <a:rPr lang="zh-TW" altLang="en-US" sz="2000" dirty="0">
                <a:latin typeface="+mn-ea"/>
              </a:rPr>
              <a:t>應組織內容的優次</a:t>
            </a:r>
            <a:r>
              <a:rPr lang="zh-TW" altLang="en-US" sz="2000" dirty="0" smtClean="0">
                <a:latin typeface="+mn-ea"/>
              </a:rPr>
              <a:t>，讓</a:t>
            </a:r>
            <a:r>
              <a:rPr lang="zh-TW" altLang="en-US" sz="2000" dirty="0">
                <a:latin typeface="+mn-ea"/>
              </a:rPr>
              <a:t>內容顯得更有</a:t>
            </a:r>
            <a:r>
              <a:rPr lang="zh-TW" altLang="en-US" sz="2000" dirty="0" smtClean="0">
                <a:latin typeface="+mn-ea"/>
              </a:rPr>
              <a:t>層次。</a:t>
            </a:r>
            <a:endParaRPr lang="en-US" altLang="zh-TW" sz="2000" dirty="0">
              <a:latin typeface="+mn-ea"/>
            </a:endParaRPr>
          </a:p>
          <a:p>
            <a:r>
              <a:rPr lang="zh-TW" altLang="en-US" sz="2000" dirty="0">
                <a:latin typeface="+mn-ea"/>
              </a:rPr>
              <a:t>合理優次的</a:t>
            </a:r>
            <a:r>
              <a:rPr lang="zh-TW" altLang="en-US" sz="2000" dirty="0" smtClean="0">
                <a:latin typeface="+mn-ea"/>
              </a:rPr>
              <a:t>示例：</a:t>
            </a:r>
            <a:endParaRPr lang="en-US" altLang="zh-TW" sz="2000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由主要到</a:t>
            </a:r>
            <a:r>
              <a:rPr lang="zh-TW" altLang="en-US" sz="2000" u="sng" dirty="0" smtClean="0"/>
              <a:t>次要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如：先列舉餐廳的招牌菜式，再列舉其他普通菜式</a:t>
            </a:r>
            <a:endParaRPr lang="en-US" altLang="zh-TW" sz="2000" dirty="0" smtClean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普遍到</a:t>
            </a:r>
            <a:r>
              <a:rPr lang="zh-TW" altLang="en-US" sz="2000" u="sng" dirty="0" smtClean="0"/>
              <a:t>特別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：先列舉高中生的必修科目，再列舉可選修的科目</a:t>
            </a:r>
            <a:endParaRPr lang="en-US" altLang="zh-TW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由基本到</a:t>
            </a:r>
            <a:r>
              <a:rPr lang="zh-TW" altLang="en-US" sz="2000" u="sng" dirty="0" smtClean="0"/>
              <a:t>深入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：先列舉某學科所屬大學的收生要求，再列舉該學科的收生要求</a:t>
            </a:r>
            <a:endParaRPr lang="en-US" altLang="zh-TW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由具體到</a:t>
            </a:r>
            <a:r>
              <a:rPr lang="zh-TW" altLang="en-US" sz="2000" u="sng" dirty="0" smtClean="0"/>
              <a:t>抽象</a:t>
            </a:r>
            <a:r>
              <a:rPr lang="en-US" altLang="zh-TW" sz="2000" u="sng" dirty="0"/>
              <a:t/>
            </a:r>
            <a:br>
              <a:rPr lang="en-US" altLang="zh-TW" sz="2000" u="sng" dirty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：先列舉一個工作所需的工具，再列舉操作該工具的技巧</a:t>
            </a:r>
            <a:endParaRPr lang="en-US" altLang="zh-TW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由先到</a:t>
            </a:r>
            <a:r>
              <a:rPr lang="zh-TW" altLang="en-US" sz="2000" u="sng" dirty="0" smtClean="0"/>
              <a:t>後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：先列舉一個活動上午部分所需的物資，再列舉下午部分所需的物資</a:t>
            </a:r>
            <a:endParaRPr lang="en-US" altLang="zh-TW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由外到</a:t>
            </a:r>
            <a:r>
              <a:rPr lang="zh-TW" altLang="en-US" sz="2000" u="sng" dirty="0" smtClean="0"/>
              <a:t>內</a:t>
            </a:r>
            <a:r>
              <a:rPr lang="zh-TW" altLang="en-US" sz="2000" u="sng" dirty="0" smtClean="0">
                <a:latin typeface="+mn-ea"/>
              </a:rPr>
              <a:t>（或</a:t>
            </a:r>
            <a:r>
              <a:rPr lang="zh-TW" altLang="en-US" sz="2000" u="sng" dirty="0">
                <a:latin typeface="+mn-ea"/>
              </a:rPr>
              <a:t>由內到</a:t>
            </a:r>
            <a:r>
              <a:rPr lang="zh-TW" altLang="en-US" sz="2000" u="sng" dirty="0" smtClean="0">
                <a:latin typeface="+mn-ea"/>
              </a:rPr>
              <a:t>外）</a:t>
            </a:r>
            <a:r>
              <a:rPr lang="en-US" altLang="zh-TW" sz="2000" dirty="0">
                <a:latin typeface="+mn-ea"/>
              </a:rPr>
              <a:t/>
            </a:r>
            <a:br>
              <a:rPr lang="en-US" altLang="zh-TW" sz="2000" dirty="0">
                <a:latin typeface="+mn-ea"/>
              </a:rPr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：先列舉港鐵站入口附近的設施，再列舉大堂內的設施，最後列舉月台的</a:t>
            </a:r>
            <a:r>
              <a:rPr lang="zh-TW" altLang="en-US" sz="2000" dirty="0" smtClean="0"/>
              <a:t>設施</a:t>
            </a:r>
            <a:endParaRPr lang="en-US" altLang="zh-TW" sz="2000" dirty="0" smtClean="0"/>
          </a:p>
          <a:p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學生能合理地解釋，其組織優次的方法</a:t>
            </a:r>
            <a:r>
              <a:rPr lang="zh-TW" altLang="en-US" sz="2000" dirty="0" smtClean="0">
                <a:latin typeface="+mn-ea"/>
              </a:rPr>
              <a:t>可與上述示例不同。</a:t>
            </a:r>
            <a:endParaRPr lang="zh-TW" altLang="en-US" sz="20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4141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18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運用列舉模範短語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2933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模範短語是一種視覺策略，能</a:t>
            </a:r>
            <a:r>
              <a:rPr lang="zh-TW" altLang="en-US" sz="2400" dirty="0"/>
              <a:t>突顯表達的方向及內容重點，</a:t>
            </a:r>
            <a:r>
              <a:rPr lang="zh-TW" altLang="en-US" sz="2400" dirty="0">
                <a:latin typeface="+mn-ea"/>
              </a:rPr>
              <a:t>清晰地展示話語的組織結構，並幫助</a:t>
            </a:r>
            <a:r>
              <a:rPr lang="zh-TW" altLang="en-US" sz="2400" dirty="0"/>
              <a:t>學生</a:t>
            </a:r>
            <a:r>
              <a:rPr lang="zh-TW" altLang="en-US" sz="2400" dirty="0">
                <a:latin typeface="+mn-ea"/>
              </a:rPr>
              <a:t>將內容重點轉化為句子及話語</a:t>
            </a:r>
            <a:r>
              <a:rPr lang="zh-TW" altLang="en-US" sz="2400" dirty="0" smtClean="0">
                <a:latin typeface="+mn-ea"/>
              </a:rPr>
              <a:t>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各</a:t>
            </a:r>
            <a:r>
              <a:rPr lang="zh-TW" altLang="en-US" sz="2400" dirty="0"/>
              <a:t>「評述性話語」類型有不同的結構</a:t>
            </a:r>
            <a:r>
              <a:rPr lang="zh-TW" altLang="en-US" sz="2400" dirty="0">
                <a:latin typeface="+mn-ea"/>
              </a:rPr>
              <a:t>，因此適合其運用的模範短語各有不同。</a:t>
            </a:r>
            <a:endParaRPr lang="en-US" altLang="zh-TW" sz="2400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7091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19</a:t>
            </a:fld>
            <a:endParaRPr lang="en-US" dirty="0"/>
          </a:p>
        </p:txBody>
      </p:sp>
      <p:graphicFrame>
        <p:nvGraphicFramePr>
          <p:cNvPr id="60" name="Content Placeholder 8"/>
          <p:cNvGraphicFramePr>
            <a:graphicFrameLocks/>
          </p:cNvGraphicFramePr>
          <p:nvPr>
            <p:extLst/>
          </p:nvPr>
        </p:nvGraphicFramePr>
        <p:xfrm>
          <a:off x="2289654" y="1806631"/>
          <a:ext cx="8652897" cy="4134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52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6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100" b="0" i="1" dirty="0"/>
                    </a:p>
                  </a:txBody>
                  <a:tcPr marL="96143" marR="96143" marT="48072" marB="48072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09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</a:txBody>
                  <a:tcPr marL="96143" marR="96143" marT="48072" marB="48072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621">
                <a:tc>
                  <a:txBody>
                    <a:bodyPr/>
                    <a:lstStyle/>
                    <a:p>
                      <a:endParaRPr lang="en-US" sz="2100" b="1" dirty="0"/>
                    </a:p>
                  </a:txBody>
                  <a:tcPr marL="96143" marR="96143" marT="48072" marB="48072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1" name="TextBox 9"/>
          <p:cNvSpPr txBox="1"/>
          <p:nvPr/>
        </p:nvSpPr>
        <p:spPr>
          <a:xfrm>
            <a:off x="2299999" y="1795161"/>
            <a:ext cx="733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 smtClean="0"/>
              <a:t>點題</a:t>
            </a:r>
            <a:endParaRPr lang="en-US" sz="2000" b="1" dirty="0"/>
          </a:p>
        </p:txBody>
      </p:sp>
      <p:sp>
        <p:nvSpPr>
          <p:cNvPr id="62" name="TextBox 10"/>
          <p:cNvSpPr txBox="1"/>
          <p:nvPr/>
        </p:nvSpPr>
        <p:spPr>
          <a:xfrm>
            <a:off x="4820279" y="1798908"/>
            <a:ext cx="3539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TW" altLang="en-US" sz="2000" i="1" dirty="0" smtClean="0"/>
              <a:t>我會列舉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／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包括</a:t>
            </a:r>
            <a:r>
              <a:rPr lang="en-US" altLang="zh-TW" sz="2000" i="1" dirty="0" smtClean="0"/>
              <a:t>……</a:t>
            </a:r>
            <a:endParaRPr lang="en-US" sz="2000" i="1" dirty="0"/>
          </a:p>
        </p:txBody>
      </p:sp>
      <p:sp>
        <p:nvSpPr>
          <p:cNvPr id="63" name="Rectangle 12"/>
          <p:cNvSpPr/>
          <p:nvPr/>
        </p:nvSpPr>
        <p:spPr>
          <a:xfrm>
            <a:off x="4809556" y="2227209"/>
            <a:ext cx="4429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第一／首先，有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／在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方面</a:t>
            </a:r>
            <a:endParaRPr lang="en-US" sz="2000" i="1" dirty="0"/>
          </a:p>
        </p:txBody>
      </p:sp>
      <p:sp>
        <p:nvSpPr>
          <p:cNvPr id="64" name="Rectangle 14"/>
          <p:cNvSpPr/>
          <p:nvPr/>
        </p:nvSpPr>
        <p:spPr>
          <a:xfrm>
            <a:off x="2299999" y="2231015"/>
            <a:ext cx="18122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/>
              <a:t>第一個次類別</a:t>
            </a:r>
            <a:endParaRPr lang="en-US" altLang="zh-TW" sz="2000" b="1" dirty="0" smtClean="0"/>
          </a:p>
        </p:txBody>
      </p:sp>
      <p:sp>
        <p:nvSpPr>
          <p:cNvPr id="65" name="Rectangle 15"/>
          <p:cNvSpPr/>
          <p:nvPr/>
        </p:nvSpPr>
        <p:spPr>
          <a:xfrm>
            <a:off x="2382729" y="2600347"/>
            <a:ext cx="1097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000" b="1" dirty="0" smtClean="0"/>
              <a:t>項目</a:t>
            </a:r>
            <a:endParaRPr lang="en-US" altLang="zh-TW" sz="2000" b="1" dirty="0" smtClean="0"/>
          </a:p>
        </p:txBody>
      </p:sp>
      <p:sp>
        <p:nvSpPr>
          <p:cNvPr id="66" name="Rectangle 16"/>
          <p:cNvSpPr/>
          <p:nvPr/>
        </p:nvSpPr>
        <p:spPr>
          <a:xfrm>
            <a:off x="4809555" y="2600347"/>
            <a:ext cx="2245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0" i="1" dirty="0" smtClean="0"/>
              <a:t>有／包括</a:t>
            </a:r>
            <a:r>
              <a:rPr lang="en-US" altLang="zh-TW" sz="2000" b="0" i="1" dirty="0" smtClean="0"/>
              <a:t>……</a:t>
            </a:r>
          </a:p>
        </p:txBody>
      </p:sp>
      <p:sp>
        <p:nvSpPr>
          <p:cNvPr id="67" name="Rectangle 17"/>
          <p:cNvSpPr/>
          <p:nvPr/>
        </p:nvSpPr>
        <p:spPr>
          <a:xfrm>
            <a:off x="4809556" y="2988239"/>
            <a:ext cx="40138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第二／之後</a:t>
            </a:r>
            <a:r>
              <a:rPr lang="zh-TW" altLang="en-US" sz="2000" i="1" dirty="0"/>
              <a:t>，有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／在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方面</a:t>
            </a:r>
            <a:endParaRPr lang="en-US" sz="2000" i="1" dirty="0"/>
          </a:p>
        </p:txBody>
      </p:sp>
      <p:sp>
        <p:nvSpPr>
          <p:cNvPr id="68" name="Rectangle 18"/>
          <p:cNvSpPr/>
          <p:nvPr/>
        </p:nvSpPr>
        <p:spPr>
          <a:xfrm>
            <a:off x="2299999" y="2992045"/>
            <a:ext cx="18122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/>
              <a:t>第二個次類別</a:t>
            </a:r>
            <a:endParaRPr lang="en-US" altLang="zh-TW" sz="2000" b="1" dirty="0" smtClean="0"/>
          </a:p>
        </p:txBody>
      </p:sp>
      <p:sp>
        <p:nvSpPr>
          <p:cNvPr id="69" name="Rectangle 19"/>
          <p:cNvSpPr/>
          <p:nvPr/>
        </p:nvSpPr>
        <p:spPr>
          <a:xfrm>
            <a:off x="2382729" y="3361377"/>
            <a:ext cx="1097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000" b="1" dirty="0" smtClean="0"/>
              <a:t>項目</a:t>
            </a:r>
            <a:endParaRPr lang="en-US" altLang="zh-TW" sz="2000" b="1" dirty="0" smtClean="0"/>
          </a:p>
        </p:txBody>
      </p:sp>
      <p:sp>
        <p:nvSpPr>
          <p:cNvPr id="70" name="Rectangle 20"/>
          <p:cNvSpPr/>
          <p:nvPr/>
        </p:nvSpPr>
        <p:spPr>
          <a:xfrm>
            <a:off x="4798832" y="3361377"/>
            <a:ext cx="2540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有／包括</a:t>
            </a:r>
            <a:r>
              <a:rPr lang="en-US" altLang="zh-TW" sz="2000" i="1" dirty="0"/>
              <a:t>……</a:t>
            </a:r>
          </a:p>
        </p:txBody>
      </p:sp>
      <p:sp>
        <p:nvSpPr>
          <p:cNvPr id="71" name="Rectangle 40"/>
          <p:cNvSpPr/>
          <p:nvPr/>
        </p:nvSpPr>
        <p:spPr>
          <a:xfrm>
            <a:off x="4809556" y="5126369"/>
            <a:ext cx="3821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最後</a:t>
            </a:r>
            <a:r>
              <a:rPr lang="zh-TW" altLang="en-US" sz="2000" i="1" dirty="0"/>
              <a:t>，有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／在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方面</a:t>
            </a:r>
            <a:endParaRPr lang="en-US" sz="2000" i="1" dirty="0"/>
          </a:p>
        </p:txBody>
      </p:sp>
      <p:sp>
        <p:nvSpPr>
          <p:cNvPr id="72" name="Rectangle 41"/>
          <p:cNvSpPr/>
          <p:nvPr/>
        </p:nvSpPr>
        <p:spPr>
          <a:xfrm>
            <a:off x="2299999" y="5130175"/>
            <a:ext cx="20818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/>
              <a:t>最後一個次類別</a:t>
            </a:r>
            <a:endParaRPr lang="en-US" altLang="zh-TW" sz="2000" b="1" dirty="0" smtClean="0"/>
          </a:p>
        </p:txBody>
      </p:sp>
      <p:sp>
        <p:nvSpPr>
          <p:cNvPr id="73" name="Rectangle 42"/>
          <p:cNvSpPr/>
          <p:nvPr/>
        </p:nvSpPr>
        <p:spPr>
          <a:xfrm>
            <a:off x="2382729" y="5499507"/>
            <a:ext cx="1097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000" b="1" dirty="0" smtClean="0"/>
              <a:t>項目</a:t>
            </a:r>
            <a:endParaRPr lang="en-US" altLang="zh-TW" sz="2000" b="1" dirty="0" smtClean="0"/>
          </a:p>
        </p:txBody>
      </p:sp>
      <p:sp>
        <p:nvSpPr>
          <p:cNvPr id="74" name="Rectangle 43"/>
          <p:cNvSpPr/>
          <p:nvPr/>
        </p:nvSpPr>
        <p:spPr>
          <a:xfrm>
            <a:off x="4798832" y="5499507"/>
            <a:ext cx="24569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有／包括</a:t>
            </a:r>
            <a:r>
              <a:rPr lang="en-US" altLang="zh-TW" sz="2000" i="1" dirty="0"/>
              <a:t>……</a:t>
            </a:r>
          </a:p>
        </p:txBody>
      </p:sp>
      <p:sp>
        <p:nvSpPr>
          <p:cNvPr id="75" name="Left Arrow 44"/>
          <p:cNvSpPr/>
          <p:nvPr/>
        </p:nvSpPr>
        <p:spPr>
          <a:xfrm>
            <a:off x="5540359" y="4045369"/>
            <a:ext cx="1514236" cy="813946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rgbClr val="FF0000"/>
                </a:solidFill>
              </a:rPr>
              <a:t>如此類推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76" name="Rectangle 45"/>
          <p:cNvSpPr/>
          <p:nvPr/>
        </p:nvSpPr>
        <p:spPr>
          <a:xfrm>
            <a:off x="3381987" y="3734417"/>
            <a:ext cx="6037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77" name="Rectangle 46"/>
          <p:cNvSpPr/>
          <p:nvPr/>
        </p:nvSpPr>
        <p:spPr>
          <a:xfrm>
            <a:off x="5180319" y="3734417"/>
            <a:ext cx="6037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運用列舉模範短語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4861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2553388"/>
            <a:ext cx="852107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在日常生活及學習中，我們經常需要列出某一主題下的不同項目，例如活動所需的物資、餐廳售賣的食物等。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把主題分類列舉能令表達的內容更清晰，聆聽者也易於明白。</a:t>
            </a: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426185" y="6056063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7579751" y="974598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2259E3E-58CB-4F39-A8F9-588E26FC2FA4}"/>
              </a:ext>
            </a:extLst>
          </p:cNvPr>
          <p:cNvGrpSpPr/>
          <p:nvPr/>
        </p:nvGrpSpPr>
        <p:grpSpPr>
          <a:xfrm>
            <a:off x="9212122" y="3525335"/>
            <a:ext cx="2603696" cy="2603690"/>
            <a:chOff x="10548774" y="4361353"/>
            <a:chExt cx="961004" cy="961002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>
              <a:off x="10548774" y="4361353"/>
              <a:ext cx="961004" cy="96100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6" name="Icon 44">
              <a:extLst>
                <a:ext uri="{FF2B5EF4-FFF2-40B4-BE49-F238E27FC236}">
                  <a16:creationId xmlns:a16="http://schemas.microsoft.com/office/drawing/2014/main" id="{3F11EB99-DFBA-456C-B9AF-FF7335FD0B68}"/>
                </a:ext>
              </a:extLst>
            </p:cNvPr>
            <p:cNvSpPr/>
            <p:nvPr/>
          </p:nvSpPr>
          <p:spPr>
            <a:xfrm>
              <a:off x="10851765" y="4664344"/>
              <a:ext cx="355022" cy="355020"/>
            </a:xfrm>
            <a:custGeom>
              <a:avLst/>
              <a:gdLst>
                <a:gd name="connsiteX0" fmla="*/ 480190 w 485775"/>
                <a:gd name="connsiteY0" fmla="*/ 335175 h 485775"/>
                <a:gd name="connsiteX1" fmla="*/ 383826 w 485775"/>
                <a:gd name="connsiteY1" fmla="*/ 239202 h 485775"/>
                <a:gd name="connsiteX2" fmla="*/ 457306 w 485775"/>
                <a:gd name="connsiteY2" fmla="*/ 165922 h 485775"/>
                <a:gd name="connsiteX3" fmla="*/ 485775 w 485775"/>
                <a:gd name="connsiteY3" fmla="*/ 97195 h 485775"/>
                <a:gd name="connsiteX4" fmla="*/ 457307 w 485775"/>
                <a:gd name="connsiteY4" fmla="*/ 28469 h 485775"/>
                <a:gd name="connsiteX5" fmla="*/ 388581 w 485775"/>
                <a:gd name="connsiteY5" fmla="*/ 0 h 485775"/>
                <a:gd name="connsiteX6" fmla="*/ 319853 w 485775"/>
                <a:gd name="connsiteY6" fmla="*/ 28468 h 485775"/>
                <a:gd name="connsiteX7" fmla="*/ 246747 w 485775"/>
                <a:gd name="connsiteY7" fmla="*/ 101574 h 485775"/>
                <a:gd name="connsiteX8" fmla="*/ 150310 w 485775"/>
                <a:gd name="connsiteY8" fmla="*/ 5531 h 485775"/>
                <a:gd name="connsiteX9" fmla="*/ 136854 w 485775"/>
                <a:gd name="connsiteY9" fmla="*/ 0 h 485775"/>
                <a:gd name="connsiteX10" fmla="*/ 123436 w 485775"/>
                <a:gd name="connsiteY10" fmla="*/ 5624 h 485775"/>
                <a:gd name="connsiteX11" fmla="*/ 5493 w 485775"/>
                <a:gd name="connsiteY11" fmla="*/ 124725 h 485775"/>
                <a:gd name="connsiteX12" fmla="*/ 5586 w 485775"/>
                <a:gd name="connsiteY12" fmla="*/ 151522 h 485775"/>
                <a:gd name="connsiteX13" fmla="*/ 101386 w 485775"/>
                <a:gd name="connsiteY13" fmla="*/ 246936 h 485775"/>
                <a:gd name="connsiteX14" fmla="*/ 48222 w 485775"/>
                <a:gd name="connsiteY14" fmla="*/ 300100 h 485775"/>
                <a:gd name="connsiteX15" fmla="*/ 43360 w 485775"/>
                <a:gd name="connsiteY15" fmla="*/ 308429 h 485775"/>
                <a:gd name="connsiteX16" fmla="*/ 695 w 485775"/>
                <a:gd name="connsiteY16" fmla="*/ 461711 h 485775"/>
                <a:gd name="connsiteX17" fmla="*/ 5594 w 485775"/>
                <a:gd name="connsiteY17" fmla="*/ 480252 h 485775"/>
                <a:gd name="connsiteX18" fmla="*/ 18977 w 485775"/>
                <a:gd name="connsiteY18" fmla="*/ 485775 h 485775"/>
                <a:gd name="connsiteX19" fmla="*/ 24160 w 485775"/>
                <a:gd name="connsiteY19" fmla="*/ 485052 h 485775"/>
                <a:gd name="connsiteX20" fmla="*/ 177442 w 485775"/>
                <a:gd name="connsiteY20" fmla="*/ 441512 h 485775"/>
                <a:gd name="connsiteX21" fmla="*/ 190619 w 485775"/>
                <a:gd name="connsiteY21" fmla="*/ 428047 h 485775"/>
                <a:gd name="connsiteX22" fmla="*/ 185696 w 485775"/>
                <a:gd name="connsiteY22" fmla="*/ 409862 h 485775"/>
                <a:gd name="connsiteX23" fmla="*/ 89061 w 485775"/>
                <a:gd name="connsiteY23" fmla="*/ 312933 h 485775"/>
                <a:gd name="connsiteX24" fmla="*/ 314220 w 485775"/>
                <a:gd name="connsiteY24" fmla="*/ 87774 h 485775"/>
                <a:gd name="connsiteX25" fmla="*/ 397958 w 485775"/>
                <a:gd name="connsiteY25" fmla="*/ 171511 h 485775"/>
                <a:gd name="connsiteX26" fmla="*/ 225589 w 485775"/>
                <a:gd name="connsiteY26" fmla="*/ 343409 h 485775"/>
                <a:gd name="connsiteX27" fmla="*/ 220013 w 485775"/>
                <a:gd name="connsiteY27" fmla="*/ 356867 h 485775"/>
                <a:gd name="connsiteX28" fmla="*/ 225621 w 485775"/>
                <a:gd name="connsiteY28" fmla="*/ 370313 h 485775"/>
                <a:gd name="connsiteX29" fmla="*/ 336401 w 485775"/>
                <a:gd name="connsiteY29" fmla="*/ 480268 h 485775"/>
                <a:gd name="connsiteX30" fmla="*/ 349768 w 485775"/>
                <a:gd name="connsiteY30" fmla="*/ 485775 h 485775"/>
                <a:gd name="connsiteX31" fmla="*/ 349850 w 485775"/>
                <a:gd name="connsiteY31" fmla="*/ 485775 h 485775"/>
                <a:gd name="connsiteX32" fmla="*/ 363251 w 485775"/>
                <a:gd name="connsiteY32" fmla="*/ 480152 h 485775"/>
                <a:gd name="connsiteX33" fmla="*/ 480283 w 485775"/>
                <a:gd name="connsiteY33" fmla="*/ 361973 h 485775"/>
                <a:gd name="connsiteX34" fmla="*/ 480190 w 485775"/>
                <a:gd name="connsiteY34" fmla="*/ 335175 h 485775"/>
                <a:gd name="connsiteX35" fmla="*/ 136050 w 485775"/>
                <a:gd name="connsiteY35" fmla="*/ 413818 h 485775"/>
                <a:gd name="connsiteX36" fmla="*/ 46326 w 485775"/>
                <a:gd name="connsiteY36" fmla="*/ 439304 h 485775"/>
                <a:gd name="connsiteX37" fmla="*/ 71454 w 485775"/>
                <a:gd name="connsiteY37" fmla="*/ 349026 h 485775"/>
                <a:gd name="connsiteX38" fmla="*/ 136050 w 485775"/>
                <a:gd name="connsiteY38" fmla="*/ 413818 h 485775"/>
                <a:gd name="connsiteX39" fmla="*/ 128223 w 485775"/>
                <a:gd name="connsiteY39" fmla="*/ 220101 h 485775"/>
                <a:gd name="connsiteX40" fmla="*/ 45774 w 485775"/>
                <a:gd name="connsiteY40" fmla="*/ 137984 h 485775"/>
                <a:gd name="connsiteX41" fmla="*/ 137013 w 485775"/>
                <a:gd name="connsiteY41" fmla="*/ 45849 h 485775"/>
                <a:gd name="connsiteX42" fmla="*/ 167122 w 485775"/>
                <a:gd name="connsiteY42" fmla="*/ 75834 h 485775"/>
                <a:gd name="connsiteX43" fmla="*/ 129740 w 485775"/>
                <a:gd name="connsiteY43" fmla="*/ 113828 h 485775"/>
                <a:gd name="connsiteX44" fmla="*/ 129958 w 485775"/>
                <a:gd name="connsiteY44" fmla="*/ 140662 h 485775"/>
                <a:gd name="connsiteX45" fmla="*/ 143265 w 485775"/>
                <a:gd name="connsiteY45" fmla="*/ 146112 h 485775"/>
                <a:gd name="connsiteX46" fmla="*/ 156793 w 485775"/>
                <a:gd name="connsiteY46" fmla="*/ 140445 h 485775"/>
                <a:gd name="connsiteX47" fmla="*/ 194013 w 485775"/>
                <a:gd name="connsiteY47" fmla="*/ 102616 h 485775"/>
                <a:gd name="connsiteX48" fmla="*/ 219913 w 485775"/>
                <a:gd name="connsiteY48" fmla="*/ 128411 h 485775"/>
                <a:gd name="connsiteX49" fmla="*/ 128223 w 485775"/>
                <a:gd name="connsiteY49" fmla="*/ 220101 h 485775"/>
                <a:gd name="connsiteX50" fmla="*/ 341057 w 485775"/>
                <a:gd name="connsiteY50" fmla="*/ 60937 h 485775"/>
                <a:gd name="connsiteX51" fmla="*/ 346690 w 485775"/>
                <a:gd name="connsiteY51" fmla="*/ 55304 h 485775"/>
                <a:gd name="connsiteX52" fmla="*/ 388581 w 485775"/>
                <a:gd name="connsiteY52" fmla="*/ 37951 h 485775"/>
                <a:gd name="connsiteX53" fmla="*/ 430471 w 485775"/>
                <a:gd name="connsiteY53" fmla="*/ 55305 h 485775"/>
                <a:gd name="connsiteX54" fmla="*/ 447824 w 485775"/>
                <a:gd name="connsiteY54" fmla="*/ 97195 h 485775"/>
                <a:gd name="connsiteX55" fmla="*/ 430488 w 485775"/>
                <a:gd name="connsiteY55" fmla="*/ 139068 h 485775"/>
                <a:gd name="connsiteX56" fmla="*/ 424829 w 485775"/>
                <a:gd name="connsiteY56" fmla="*/ 144712 h 485775"/>
                <a:gd name="connsiteX57" fmla="*/ 341057 w 485775"/>
                <a:gd name="connsiteY57" fmla="*/ 60937 h 485775"/>
                <a:gd name="connsiteX58" fmla="*/ 349652 w 485775"/>
                <a:gd name="connsiteY58" fmla="*/ 439949 h 485775"/>
                <a:gd name="connsiteX59" fmla="*/ 265893 w 485775"/>
                <a:gd name="connsiteY59" fmla="*/ 356813 h 485775"/>
                <a:gd name="connsiteX60" fmla="*/ 356954 w 485775"/>
                <a:gd name="connsiteY60" fmla="*/ 266002 h 485775"/>
                <a:gd name="connsiteX61" fmla="*/ 382553 w 485775"/>
                <a:gd name="connsiteY61" fmla="*/ 291497 h 485775"/>
                <a:gd name="connsiteX62" fmla="*/ 346122 w 485775"/>
                <a:gd name="connsiteY62" fmla="*/ 328192 h 485775"/>
                <a:gd name="connsiteX63" fmla="*/ 346220 w 485775"/>
                <a:gd name="connsiteY63" fmla="*/ 355028 h 485775"/>
                <a:gd name="connsiteX64" fmla="*/ 359589 w 485775"/>
                <a:gd name="connsiteY64" fmla="*/ 360537 h 485775"/>
                <a:gd name="connsiteX65" fmla="*/ 373055 w 485775"/>
                <a:gd name="connsiteY65" fmla="*/ 354931 h 485775"/>
                <a:gd name="connsiteX66" fmla="*/ 409445 w 485775"/>
                <a:gd name="connsiteY66" fmla="*/ 318279 h 485775"/>
                <a:gd name="connsiteX67" fmla="*/ 440004 w 485775"/>
                <a:gd name="connsiteY67" fmla="*/ 348714 h 485775"/>
                <a:gd name="connsiteX68" fmla="*/ 349652 w 485775"/>
                <a:gd name="connsiteY68" fmla="*/ 43994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775">
                  <a:moveTo>
                    <a:pt x="480190" y="335175"/>
                  </a:moveTo>
                  <a:lnTo>
                    <a:pt x="383826" y="239202"/>
                  </a:lnTo>
                  <a:lnTo>
                    <a:pt x="457306" y="165922"/>
                  </a:lnTo>
                  <a:cubicBezTo>
                    <a:pt x="475665" y="147564"/>
                    <a:pt x="485775" y="123157"/>
                    <a:pt x="485775" y="97195"/>
                  </a:cubicBezTo>
                  <a:cubicBezTo>
                    <a:pt x="485775" y="71234"/>
                    <a:pt x="475665" y="46826"/>
                    <a:pt x="457307" y="28469"/>
                  </a:cubicBezTo>
                  <a:cubicBezTo>
                    <a:pt x="438950" y="10110"/>
                    <a:pt x="414542" y="0"/>
                    <a:pt x="388581" y="0"/>
                  </a:cubicBezTo>
                  <a:cubicBezTo>
                    <a:pt x="362619" y="0"/>
                    <a:pt x="338211" y="10110"/>
                    <a:pt x="319853" y="28468"/>
                  </a:cubicBezTo>
                  <a:lnTo>
                    <a:pt x="246747" y="101574"/>
                  </a:lnTo>
                  <a:lnTo>
                    <a:pt x="150310" y="5531"/>
                  </a:lnTo>
                  <a:cubicBezTo>
                    <a:pt x="146737" y="1973"/>
                    <a:pt x="141892" y="-24"/>
                    <a:pt x="136854" y="0"/>
                  </a:cubicBezTo>
                  <a:cubicBezTo>
                    <a:pt x="131812" y="18"/>
                    <a:pt x="126984" y="2041"/>
                    <a:pt x="123436" y="5624"/>
                  </a:cubicBezTo>
                  <a:lnTo>
                    <a:pt x="5493" y="124725"/>
                  </a:lnTo>
                  <a:cubicBezTo>
                    <a:pt x="-1866" y="132157"/>
                    <a:pt x="-1825" y="144141"/>
                    <a:pt x="5586" y="151522"/>
                  </a:cubicBezTo>
                  <a:lnTo>
                    <a:pt x="101386" y="246936"/>
                  </a:lnTo>
                  <a:lnTo>
                    <a:pt x="48222" y="300100"/>
                  </a:lnTo>
                  <a:cubicBezTo>
                    <a:pt x="45911" y="302411"/>
                    <a:pt x="44237" y="305280"/>
                    <a:pt x="43360" y="308429"/>
                  </a:cubicBezTo>
                  <a:lnTo>
                    <a:pt x="695" y="461711"/>
                  </a:lnTo>
                  <a:cubicBezTo>
                    <a:pt x="-1144" y="468322"/>
                    <a:pt x="727" y="475413"/>
                    <a:pt x="5594" y="480252"/>
                  </a:cubicBezTo>
                  <a:cubicBezTo>
                    <a:pt x="9199" y="483839"/>
                    <a:pt x="14030" y="485775"/>
                    <a:pt x="18977" y="485775"/>
                  </a:cubicBezTo>
                  <a:cubicBezTo>
                    <a:pt x="20706" y="485775"/>
                    <a:pt x="22450" y="485538"/>
                    <a:pt x="24160" y="485052"/>
                  </a:cubicBezTo>
                  <a:lnTo>
                    <a:pt x="177442" y="441512"/>
                  </a:lnTo>
                  <a:cubicBezTo>
                    <a:pt x="183909" y="439675"/>
                    <a:pt x="188923" y="434553"/>
                    <a:pt x="190619" y="428047"/>
                  </a:cubicBezTo>
                  <a:cubicBezTo>
                    <a:pt x="192315" y="421541"/>
                    <a:pt x="190443" y="414623"/>
                    <a:pt x="185696" y="409862"/>
                  </a:cubicBezTo>
                  <a:lnTo>
                    <a:pt x="89061" y="312933"/>
                  </a:lnTo>
                  <a:lnTo>
                    <a:pt x="314220" y="87774"/>
                  </a:lnTo>
                  <a:lnTo>
                    <a:pt x="397958" y="171511"/>
                  </a:lnTo>
                  <a:lnTo>
                    <a:pt x="225589" y="343409"/>
                  </a:lnTo>
                  <a:cubicBezTo>
                    <a:pt x="222013" y="346975"/>
                    <a:pt x="220007" y="351818"/>
                    <a:pt x="220013" y="356867"/>
                  </a:cubicBezTo>
                  <a:cubicBezTo>
                    <a:pt x="220019" y="361917"/>
                    <a:pt x="222038" y="366756"/>
                    <a:pt x="225621" y="370313"/>
                  </a:cubicBezTo>
                  <a:lnTo>
                    <a:pt x="336401" y="480268"/>
                  </a:lnTo>
                  <a:cubicBezTo>
                    <a:pt x="339956" y="483796"/>
                    <a:pt x="344761" y="485775"/>
                    <a:pt x="349768" y="485775"/>
                  </a:cubicBezTo>
                  <a:cubicBezTo>
                    <a:pt x="349795" y="485775"/>
                    <a:pt x="349823" y="485775"/>
                    <a:pt x="349850" y="485775"/>
                  </a:cubicBezTo>
                  <a:cubicBezTo>
                    <a:pt x="354887" y="485753"/>
                    <a:pt x="359708" y="483731"/>
                    <a:pt x="363251" y="480152"/>
                  </a:cubicBezTo>
                  <a:lnTo>
                    <a:pt x="480283" y="361973"/>
                  </a:lnTo>
                  <a:cubicBezTo>
                    <a:pt x="487643" y="354541"/>
                    <a:pt x="487601" y="342555"/>
                    <a:pt x="480190" y="335175"/>
                  </a:cubicBezTo>
                  <a:close/>
                  <a:moveTo>
                    <a:pt x="136050" y="413818"/>
                  </a:moveTo>
                  <a:lnTo>
                    <a:pt x="46326" y="439304"/>
                  </a:lnTo>
                  <a:lnTo>
                    <a:pt x="71454" y="349026"/>
                  </a:lnTo>
                  <a:lnTo>
                    <a:pt x="136050" y="413818"/>
                  </a:lnTo>
                  <a:close/>
                  <a:moveTo>
                    <a:pt x="128223" y="220101"/>
                  </a:moveTo>
                  <a:lnTo>
                    <a:pt x="45774" y="137984"/>
                  </a:lnTo>
                  <a:lnTo>
                    <a:pt x="137013" y="45849"/>
                  </a:lnTo>
                  <a:lnTo>
                    <a:pt x="167122" y="75834"/>
                  </a:lnTo>
                  <a:lnTo>
                    <a:pt x="129740" y="113828"/>
                  </a:lnTo>
                  <a:cubicBezTo>
                    <a:pt x="122390" y="121299"/>
                    <a:pt x="122487" y="133313"/>
                    <a:pt x="129958" y="140662"/>
                  </a:cubicBezTo>
                  <a:cubicBezTo>
                    <a:pt x="133653" y="144299"/>
                    <a:pt x="138460" y="146112"/>
                    <a:pt x="143265" y="146112"/>
                  </a:cubicBezTo>
                  <a:cubicBezTo>
                    <a:pt x="148173" y="146112"/>
                    <a:pt x="153079" y="144219"/>
                    <a:pt x="156793" y="140445"/>
                  </a:cubicBezTo>
                  <a:lnTo>
                    <a:pt x="194013" y="102616"/>
                  </a:lnTo>
                  <a:lnTo>
                    <a:pt x="219913" y="128411"/>
                  </a:lnTo>
                  <a:lnTo>
                    <a:pt x="128223" y="220101"/>
                  </a:lnTo>
                  <a:close/>
                  <a:moveTo>
                    <a:pt x="341057" y="60937"/>
                  </a:moveTo>
                  <a:lnTo>
                    <a:pt x="346690" y="55304"/>
                  </a:lnTo>
                  <a:cubicBezTo>
                    <a:pt x="357879" y="44114"/>
                    <a:pt x="372756" y="37951"/>
                    <a:pt x="388581" y="37951"/>
                  </a:cubicBezTo>
                  <a:cubicBezTo>
                    <a:pt x="404406" y="37951"/>
                    <a:pt x="419281" y="44114"/>
                    <a:pt x="430471" y="55305"/>
                  </a:cubicBezTo>
                  <a:cubicBezTo>
                    <a:pt x="441661" y="66494"/>
                    <a:pt x="447824" y="81370"/>
                    <a:pt x="447824" y="97195"/>
                  </a:cubicBezTo>
                  <a:cubicBezTo>
                    <a:pt x="447824" y="113020"/>
                    <a:pt x="441661" y="127897"/>
                    <a:pt x="430488" y="139068"/>
                  </a:cubicBezTo>
                  <a:lnTo>
                    <a:pt x="424829" y="144712"/>
                  </a:lnTo>
                  <a:lnTo>
                    <a:pt x="341057" y="60937"/>
                  </a:lnTo>
                  <a:close/>
                  <a:moveTo>
                    <a:pt x="349652" y="439949"/>
                  </a:moveTo>
                  <a:lnTo>
                    <a:pt x="265893" y="356813"/>
                  </a:lnTo>
                  <a:lnTo>
                    <a:pt x="356954" y="266002"/>
                  </a:lnTo>
                  <a:lnTo>
                    <a:pt x="382553" y="291497"/>
                  </a:lnTo>
                  <a:lnTo>
                    <a:pt x="346122" y="328192"/>
                  </a:lnTo>
                  <a:cubicBezTo>
                    <a:pt x="338739" y="335630"/>
                    <a:pt x="338782" y="347644"/>
                    <a:pt x="346220" y="355028"/>
                  </a:cubicBezTo>
                  <a:cubicBezTo>
                    <a:pt x="349920" y="358702"/>
                    <a:pt x="354755" y="360537"/>
                    <a:pt x="359589" y="360537"/>
                  </a:cubicBezTo>
                  <a:cubicBezTo>
                    <a:pt x="364468" y="360537"/>
                    <a:pt x="369346" y="358667"/>
                    <a:pt x="373055" y="354931"/>
                  </a:cubicBezTo>
                  <a:lnTo>
                    <a:pt x="409445" y="318279"/>
                  </a:lnTo>
                  <a:lnTo>
                    <a:pt x="440004" y="348714"/>
                  </a:lnTo>
                  <a:lnTo>
                    <a:pt x="349652" y="439949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</a:t>
            </a:fld>
            <a:endParaRPr lang="en-US" dirty="0"/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1285562"/>
            <a:ext cx="2458916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列舉</a:t>
            </a:r>
            <a:endParaRPr lang="en-ID" altLang="zh-TW" sz="4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026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289517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82516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1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43529" y="4869397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20</a:t>
            </a:fld>
            <a:endParaRPr lang="en-US" dirty="0"/>
          </a:p>
        </p:txBody>
      </p:sp>
      <p:sp>
        <p:nvSpPr>
          <p:cNvPr id="99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4899612" y="2050886"/>
            <a:ext cx="2846846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0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5202690" y="2053790"/>
            <a:ext cx="224068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列舉的主題</a:t>
            </a:r>
          </a:p>
        </p:txBody>
      </p:sp>
      <p:sp>
        <p:nvSpPr>
          <p:cNvPr id="101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97757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2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122817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3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372414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4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97474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5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647071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6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672131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7" name="Скругленный прямоугольник 111">
            <a:extLst>
              <a:ext uri="{FF2B5EF4-FFF2-40B4-BE49-F238E27FC236}">
                <a16:creationId xmlns:a16="http://schemas.microsoft.com/office/drawing/2014/main" id="{9D6FDE1E-F660-414E-8C54-F4992262F80F}"/>
              </a:ext>
            </a:extLst>
          </p:cNvPr>
          <p:cNvSpPr/>
          <p:nvPr/>
        </p:nvSpPr>
        <p:spPr>
          <a:xfrm>
            <a:off x="921728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8" name="TextBox 112">
            <a:extLst>
              <a:ext uri="{FF2B5EF4-FFF2-40B4-BE49-F238E27FC236}">
                <a16:creationId xmlns:a16="http://schemas.microsoft.com/office/drawing/2014/main" id="{57635D09-4D80-C540-879E-52C19F849C0D}"/>
              </a:ext>
            </a:extLst>
          </p:cNvPr>
          <p:cNvSpPr txBox="1"/>
          <p:nvPr/>
        </p:nvSpPr>
        <p:spPr>
          <a:xfrm>
            <a:off x="946788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cxnSp>
        <p:nvCxnSpPr>
          <p:cNvPr id="133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99" idx="2"/>
            <a:endCxn id="101" idx="0"/>
          </p:cNvCxnSpPr>
          <p:nvPr/>
        </p:nvCxnSpPr>
        <p:spPr>
          <a:xfrm rot="5400000">
            <a:off x="3833881" y="959473"/>
            <a:ext cx="858454" cy="411985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4" name="Соединительная линия уступом 12">
            <a:extLst>
              <a:ext uri="{FF2B5EF4-FFF2-40B4-BE49-F238E27FC236}">
                <a16:creationId xmlns:a16="http://schemas.microsoft.com/office/drawing/2014/main" id="{08E7F802-E278-7648-BB9A-0468C84C3F97}"/>
              </a:ext>
            </a:extLst>
          </p:cNvPr>
          <p:cNvCxnSpPr>
            <a:stCxn id="99" idx="2"/>
            <a:endCxn id="107" idx="0"/>
          </p:cNvCxnSpPr>
          <p:nvPr/>
        </p:nvCxnSpPr>
        <p:spPr>
          <a:xfrm rot="16200000" flipH="1">
            <a:off x="7953735" y="959472"/>
            <a:ext cx="858454" cy="4119855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5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99" idx="2"/>
            <a:endCxn id="105" idx="0"/>
          </p:cNvCxnSpPr>
          <p:nvPr/>
        </p:nvCxnSpPr>
        <p:spPr>
          <a:xfrm rot="16200000" flipH="1">
            <a:off x="6580450" y="2332757"/>
            <a:ext cx="858454" cy="137328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6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stCxn id="99" idx="2"/>
            <a:endCxn id="103" idx="0"/>
          </p:cNvCxnSpPr>
          <p:nvPr/>
        </p:nvCxnSpPr>
        <p:spPr>
          <a:xfrm rot="5400000">
            <a:off x="5207166" y="2332758"/>
            <a:ext cx="858454" cy="137328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7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101" idx="2"/>
            <a:endCxn id="110" idx="0"/>
          </p:cNvCxnSpPr>
          <p:nvPr/>
        </p:nvCxnSpPr>
        <p:spPr>
          <a:xfrm rot="5400000">
            <a:off x="1435594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101" idx="2"/>
            <a:endCxn id="150" idx="0"/>
          </p:cNvCxnSpPr>
          <p:nvPr/>
        </p:nvCxnSpPr>
        <p:spPr>
          <a:xfrm rot="16200000" flipH="1">
            <a:off x="2089693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351728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5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5040353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6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733352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7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794365" y="4869397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58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57" idx="0"/>
          </p:cNvCxnSpPr>
          <p:nvPr/>
        </p:nvCxnSpPr>
        <p:spPr>
          <a:xfrm rot="5400000">
            <a:off x="4186430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60" idx="0"/>
          </p:cNvCxnSpPr>
          <p:nvPr/>
        </p:nvCxnSpPr>
        <p:spPr>
          <a:xfrm rot="16200000" flipH="1">
            <a:off x="4840529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5102564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61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7776662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2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6469661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3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6530674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6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63" idx="0"/>
          </p:cNvCxnSpPr>
          <p:nvPr/>
        </p:nvCxnSpPr>
        <p:spPr>
          <a:xfrm rot="5400000">
            <a:off x="6922739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66" idx="0"/>
          </p:cNvCxnSpPr>
          <p:nvPr/>
        </p:nvCxnSpPr>
        <p:spPr>
          <a:xfrm rot="16200000" flipH="1">
            <a:off x="7576838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7838873" y="4869395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67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10534550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227549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9288562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70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69" idx="0"/>
          </p:cNvCxnSpPr>
          <p:nvPr/>
        </p:nvCxnSpPr>
        <p:spPr>
          <a:xfrm rot="5400000">
            <a:off x="9680627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72" idx="0"/>
          </p:cNvCxnSpPr>
          <p:nvPr/>
        </p:nvCxnSpPr>
        <p:spPr>
          <a:xfrm rot="16200000" flipH="1">
            <a:off x="10334726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596761" y="4869395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42" name="手繪多邊形 41"/>
          <p:cNvSpPr/>
          <p:nvPr/>
        </p:nvSpPr>
        <p:spPr>
          <a:xfrm>
            <a:off x="5607325" y="1610314"/>
            <a:ext cx="2988000" cy="468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我會列舉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／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4" name="手繪多邊形 43"/>
          <p:cNvSpPr/>
          <p:nvPr/>
        </p:nvSpPr>
        <p:spPr>
          <a:xfrm flipH="1">
            <a:off x="495692" y="2696134"/>
            <a:ext cx="2124000" cy="79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第一／首先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／在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方面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5" name="手繪多邊形 44"/>
          <p:cNvSpPr/>
          <p:nvPr/>
        </p:nvSpPr>
        <p:spPr>
          <a:xfrm flipH="1">
            <a:off x="521514" y="5435252"/>
            <a:ext cx="1836000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有／包括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6" name="手繪多邊形 45"/>
          <p:cNvSpPr/>
          <p:nvPr/>
        </p:nvSpPr>
        <p:spPr>
          <a:xfrm flipH="1">
            <a:off x="3269792" y="2688197"/>
            <a:ext cx="2124000" cy="79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第二／之後，有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7" name="手繪多邊形 46"/>
          <p:cNvSpPr/>
          <p:nvPr/>
        </p:nvSpPr>
        <p:spPr>
          <a:xfrm flipH="1">
            <a:off x="3266921" y="5458030"/>
            <a:ext cx="1836000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有／包括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9" name="手繪多邊形 48"/>
          <p:cNvSpPr/>
          <p:nvPr/>
        </p:nvSpPr>
        <p:spPr>
          <a:xfrm flipH="1">
            <a:off x="6010744" y="5458030"/>
            <a:ext cx="1836000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有／包括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0" name="手繪多邊形 49"/>
          <p:cNvSpPr/>
          <p:nvPr/>
        </p:nvSpPr>
        <p:spPr>
          <a:xfrm flipH="1">
            <a:off x="5999139" y="2686218"/>
            <a:ext cx="2124000" cy="79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第三／之後，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51" name="手繪多邊形 50"/>
          <p:cNvSpPr/>
          <p:nvPr/>
        </p:nvSpPr>
        <p:spPr>
          <a:xfrm flipH="1">
            <a:off x="8789839" y="2698096"/>
            <a:ext cx="1830262" cy="79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最後，有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52" name="手繪多邊形 51"/>
          <p:cNvSpPr/>
          <p:nvPr/>
        </p:nvSpPr>
        <p:spPr>
          <a:xfrm flipH="1">
            <a:off x="8763843" y="5467930"/>
            <a:ext cx="1836000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有／包括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運用列舉模範短語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2250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4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6"/>
            <a:ext cx="6018885" cy="3351983"/>
            <a:chOff x="1625343" y="1610556"/>
            <a:chExt cx="6018885" cy="3351983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6"/>
              <a:ext cx="2916000" cy="3351983"/>
              <a:chOff x="4728228" y="1784181"/>
              <a:chExt cx="2814714" cy="3721468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1"/>
                <a:ext cx="2814714" cy="3696595"/>
                <a:chOff x="4577925" y="2909384"/>
                <a:chExt cx="2421928" cy="2266711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4"/>
                  <a:ext cx="2421928" cy="2266711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29728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建構列舉組織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運用列舉模範短語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329579"/>
              <a:chOff x="1657543" y="1597714"/>
              <a:chExt cx="2806252" cy="3329579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329579"/>
                <a:chOff x="167928" y="2742684"/>
                <a:chExt cx="2246626" cy="2165950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165950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5284573" y="4196721"/>
              <a:ext cx="504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4917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4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22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92422" y="2728224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  <a:b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循環系統包括甚麼部分？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01808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532564"/>
            <a:ext cx="8952484" cy="11263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  <a: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循環系統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包括甚麼部分？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23</a:t>
            </a:fld>
            <a:endParaRPr lang="en-US" dirty="0"/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0" name="Freeform 19"/>
          <p:cNvSpPr/>
          <p:nvPr/>
        </p:nvSpPr>
        <p:spPr>
          <a:xfrm>
            <a:off x="310610" y="1675724"/>
            <a:ext cx="2520000" cy="828000"/>
          </a:xfrm>
          <a:prstGeom prst="wedgeRoundRectCallout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dirty="0" smtClean="0"/>
              <a:t>主題</a:t>
            </a:r>
            <a:r>
              <a:rPr lang="zh-TW" altLang="en-US" b="1" kern="1200" dirty="0" smtClean="0"/>
              <a:t>：</a:t>
            </a:r>
            <a:r>
              <a:rPr lang="zh-TW" altLang="en-US" b="1" i="1" dirty="0" smtClean="0">
                <a:latin typeface="+mn-ea"/>
              </a:rPr>
              <a:t>需要甚麼</a:t>
            </a:r>
            <a:r>
              <a:rPr lang="zh-TW" altLang="en-US" b="1" i="1" dirty="0">
                <a:latin typeface="+mn-ea"/>
              </a:rPr>
              <a:t>？要舉出甚麼例子？要列出甚麼</a:t>
            </a:r>
            <a:r>
              <a:rPr lang="zh-TW" altLang="en-US" b="1" i="1" dirty="0" smtClean="0">
                <a:latin typeface="+mn-ea"/>
              </a:rPr>
              <a:t>？</a:t>
            </a:r>
            <a:endParaRPr lang="en-US" b="1" kern="1200" dirty="0"/>
          </a:p>
        </p:txBody>
      </p:sp>
      <p:sp>
        <p:nvSpPr>
          <p:cNvPr id="41" name="Freeform 19"/>
          <p:cNvSpPr/>
          <p:nvPr/>
        </p:nvSpPr>
        <p:spPr>
          <a:xfrm>
            <a:off x="3538847" y="1675723"/>
            <a:ext cx="4752000" cy="1440000"/>
          </a:xfrm>
          <a:prstGeom prst="wedgeRoundRectCallout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>
              <a:defRPr/>
            </a:pPr>
            <a:r>
              <a:rPr lang="zh-TW" altLang="en-US" b="1" dirty="0" smtClean="0"/>
              <a:t>已有知識</a:t>
            </a:r>
            <a:r>
              <a:rPr lang="zh-TW" altLang="en-US" b="1" kern="1200" dirty="0" smtClean="0"/>
              <a:t>：</a:t>
            </a:r>
            <a:r>
              <a:rPr lang="zh-TW" altLang="en-US" b="1" i="1" dirty="0">
                <a:latin typeface="+mn-ea"/>
              </a:rPr>
              <a:t>我對這個主題有甚麼了解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對這個主題有甚麼感覺</a:t>
            </a:r>
            <a:r>
              <a:rPr lang="zh-TW" altLang="en-US" b="1" i="1" dirty="0" smtClean="0">
                <a:latin typeface="+mn-ea"/>
              </a:rPr>
              <a:t>？有</a:t>
            </a:r>
            <a:r>
              <a:rPr lang="zh-TW" altLang="en-US" b="1" i="1" dirty="0">
                <a:latin typeface="+mn-ea"/>
              </a:rPr>
              <a:t>甚麼關於這個話題的事情，曾發生在我身上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的</a:t>
            </a:r>
            <a:r>
              <a:rPr lang="zh-TW" altLang="en-US" b="1" i="1" dirty="0" smtClean="0">
                <a:latin typeface="+mn-ea"/>
              </a:rPr>
              <a:t>同學／老師</a:t>
            </a:r>
            <a:r>
              <a:rPr lang="zh-TW" altLang="en-US" b="1" i="1" dirty="0">
                <a:latin typeface="+mn-ea"/>
              </a:rPr>
              <a:t>對這個主題有甚麼了解</a:t>
            </a:r>
            <a:r>
              <a:rPr lang="zh-TW" altLang="en-US" b="1" i="1" dirty="0" smtClean="0">
                <a:latin typeface="+mn-ea"/>
              </a:rPr>
              <a:t>？關於</a:t>
            </a:r>
            <a:r>
              <a:rPr lang="zh-TW" altLang="en-US" b="1" i="1" dirty="0">
                <a:latin typeface="+mn-ea"/>
              </a:rPr>
              <a:t>這個話題我想讓我的</a:t>
            </a:r>
            <a:r>
              <a:rPr lang="zh-TW" altLang="en-US" b="1" i="1" dirty="0" smtClean="0">
                <a:latin typeface="+mn-ea"/>
              </a:rPr>
              <a:t>同學／老師知道甚麼？</a:t>
            </a:r>
            <a:endParaRPr lang="en-US" b="1" kern="1200" dirty="0"/>
          </a:p>
        </p:txBody>
      </p:sp>
      <p:sp>
        <p:nvSpPr>
          <p:cNvPr id="42" name="Freeform 19"/>
          <p:cNvSpPr/>
          <p:nvPr/>
        </p:nvSpPr>
        <p:spPr>
          <a:xfrm>
            <a:off x="8999084" y="1675724"/>
            <a:ext cx="2808000" cy="828000"/>
          </a:xfrm>
          <a:prstGeom prst="wedgeRoundRectCallout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smtClean="0"/>
              <a:t>歸納</a:t>
            </a:r>
            <a:r>
              <a:rPr lang="zh-TW" altLang="en-US" b="1" kern="1200" smtClean="0"/>
              <a:t>：</a:t>
            </a:r>
            <a:r>
              <a:rPr lang="zh-TW" altLang="en-US" b="1" i="1" dirty="0">
                <a:latin typeface="+mn-ea"/>
              </a:rPr>
              <a:t>我應如何歸納我的內容</a:t>
            </a:r>
            <a:r>
              <a:rPr lang="zh-TW" altLang="en-US" b="1" i="1" dirty="0" smtClean="0">
                <a:latin typeface="+mn-ea"/>
              </a:rPr>
              <a:t>？哪</a:t>
            </a:r>
            <a:r>
              <a:rPr lang="zh-TW" altLang="en-US" b="1" i="1" dirty="0">
                <a:latin typeface="+mn-ea"/>
              </a:rPr>
              <a:t>些內容是關於同一方面</a:t>
            </a:r>
            <a:r>
              <a:rPr lang="zh-TW" altLang="en-US" b="1" i="1" dirty="0" smtClean="0">
                <a:latin typeface="+mn-ea"/>
              </a:rPr>
              <a:t>？</a:t>
            </a:r>
            <a:endParaRPr lang="en-US" altLang="zh-TW" b="1" i="1" dirty="0">
              <a:latin typeface="+mn-ea"/>
            </a:endParaRPr>
          </a:p>
        </p:txBody>
      </p:sp>
      <p:sp>
        <p:nvSpPr>
          <p:cNvPr id="34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4657118" y="3422847"/>
            <a:ext cx="2846846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35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4960196" y="3425751"/>
            <a:ext cx="224068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循環系統</a:t>
            </a:r>
          </a:p>
        </p:txBody>
      </p:sp>
      <p:sp>
        <p:nvSpPr>
          <p:cNvPr id="36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586224" y="45219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37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279223" y="45219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3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6182680" y="45219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3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4875679" y="45219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3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8847739" y="45219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4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7540738" y="45219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5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340273" y="4577919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血漿</a:t>
            </a:r>
          </a:p>
        </p:txBody>
      </p:sp>
      <p:sp>
        <p:nvSpPr>
          <p:cNvPr id="4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647237" y="4587903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血細胞</a:t>
            </a:r>
          </a:p>
        </p:txBody>
      </p:sp>
      <p:sp>
        <p:nvSpPr>
          <p:cNvPr id="47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8900099" y="4585043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微血管</a:t>
            </a:r>
          </a:p>
        </p:txBody>
      </p:sp>
      <p:sp>
        <p:nvSpPr>
          <p:cNvPr id="5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4936692" y="4586449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心臟</a:t>
            </a:r>
          </a:p>
        </p:txBody>
      </p:sp>
      <p:sp>
        <p:nvSpPr>
          <p:cNvPr id="51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6243974" y="457791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靜脈</a:t>
            </a:r>
          </a:p>
        </p:txBody>
      </p:sp>
      <p:sp>
        <p:nvSpPr>
          <p:cNvPr id="55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7601751" y="4585043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動脈</a:t>
            </a:r>
          </a:p>
        </p:txBody>
      </p:sp>
      <p:sp>
        <p:nvSpPr>
          <p:cNvPr id="56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7005300" y="5779853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8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7255892" y="5782757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血管</a:t>
            </a:r>
          </a:p>
        </p:txBody>
      </p:sp>
      <p:sp>
        <p:nvSpPr>
          <p:cNvPr id="59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2354733" y="5779853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1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2605325" y="5782757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血液</a:t>
            </a:r>
          </a:p>
        </p:txBody>
      </p:sp>
      <p:cxnSp>
        <p:nvCxnSpPr>
          <p:cNvPr id="30" name="直線單箭頭接點 29"/>
          <p:cNvCxnSpPr>
            <a:endCxn id="61" idx="0"/>
          </p:cNvCxnSpPr>
          <p:nvPr/>
        </p:nvCxnSpPr>
        <p:spPr>
          <a:xfrm>
            <a:off x="2860709" y="5050718"/>
            <a:ext cx="719627" cy="73203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線單箭頭接點 47"/>
          <p:cNvCxnSpPr>
            <a:endCxn id="61" idx="0"/>
          </p:cNvCxnSpPr>
          <p:nvPr/>
        </p:nvCxnSpPr>
        <p:spPr>
          <a:xfrm flipH="1">
            <a:off x="3580336" y="5050718"/>
            <a:ext cx="564087" cy="73203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線單箭頭接點 51"/>
          <p:cNvCxnSpPr/>
          <p:nvPr/>
        </p:nvCxnSpPr>
        <p:spPr>
          <a:xfrm>
            <a:off x="6791345" y="5037009"/>
            <a:ext cx="1283580" cy="74284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線單箭頭接點 52"/>
          <p:cNvCxnSpPr/>
          <p:nvPr/>
        </p:nvCxnSpPr>
        <p:spPr>
          <a:xfrm flipH="1">
            <a:off x="8107710" y="5037009"/>
            <a:ext cx="23154" cy="73994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線單箭頭接點 53"/>
          <p:cNvCxnSpPr>
            <a:endCxn id="58" idx="0"/>
          </p:cNvCxnSpPr>
          <p:nvPr/>
        </p:nvCxnSpPr>
        <p:spPr>
          <a:xfrm flipH="1">
            <a:off x="8230903" y="5008650"/>
            <a:ext cx="1135965" cy="77410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430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34" grpId="0" animBg="1"/>
      <p:bldP spid="35" grpId="0"/>
      <p:bldP spid="36" grpId="0" animBg="1"/>
      <p:bldP spid="37" grpId="0" animBg="1"/>
      <p:bldP spid="38" grpId="0" animBg="1"/>
      <p:bldP spid="39" grpId="0" animBg="1"/>
      <p:bldP spid="43" grpId="0" animBg="1"/>
      <p:bldP spid="44" grpId="0" animBg="1"/>
      <p:bldP spid="45" grpId="0"/>
      <p:bldP spid="46" grpId="0"/>
      <p:bldP spid="47" grpId="0"/>
      <p:bldP spid="50" grpId="0"/>
      <p:bldP spid="51" grpId="0"/>
      <p:bldP spid="55" grpId="0"/>
      <p:bldP spid="56" grpId="0" animBg="1"/>
      <p:bldP spid="58" grpId="0"/>
      <p:bldP spid="59" grpId="0" animBg="1"/>
      <p:bldP spid="6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JhengHei"/>
                <a:ea typeface="微軟正黑體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JhengHei"/>
              <a:ea typeface="微軟正黑體"/>
              <a:cs typeface="+mn-cs"/>
            </a:endParaRPr>
          </a:p>
        </p:txBody>
      </p:sp>
      <p:sp>
        <p:nvSpPr>
          <p:cNvPr id="35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4728561" y="1866477"/>
            <a:ext cx="2847600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9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5380517" y="1869381"/>
            <a:ext cx="1562894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循環系統</a:t>
            </a:r>
          </a:p>
        </p:txBody>
      </p:sp>
      <p:sp>
        <p:nvSpPr>
          <p:cNvPr id="50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502788" y="4693599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51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185526" y="4693600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5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246539" y="4746542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血漿</a:t>
            </a:r>
          </a:p>
        </p:txBody>
      </p:sp>
      <p:sp>
        <p:nvSpPr>
          <p:cNvPr id="53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2185526" y="3264218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4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2436118" y="3267122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血液</a:t>
            </a:r>
          </a:p>
        </p:txBody>
      </p:sp>
      <p:sp>
        <p:nvSpPr>
          <p:cNvPr id="55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4932096" y="3264218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6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5182688" y="3267122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心臟</a:t>
            </a:r>
          </a:p>
        </p:txBody>
      </p:sp>
      <p:sp>
        <p:nvSpPr>
          <p:cNvPr id="60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8090552" y="3264218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1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8341144" y="3267122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血管</a:t>
            </a:r>
          </a:p>
        </p:txBody>
      </p:sp>
      <p:cxnSp>
        <p:nvCxnSpPr>
          <p:cNvPr id="62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49" idx="2"/>
            <a:endCxn id="53" idx="0"/>
          </p:cNvCxnSpPr>
          <p:nvPr/>
        </p:nvCxnSpPr>
        <p:spPr>
          <a:xfrm rot="5400000">
            <a:off x="4355868" y="1458122"/>
            <a:ext cx="861358" cy="2750835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3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49" idx="2"/>
            <a:endCxn id="60" idx="0"/>
          </p:cNvCxnSpPr>
          <p:nvPr/>
        </p:nvCxnSpPr>
        <p:spPr>
          <a:xfrm rot="16200000" flipH="1">
            <a:off x="7308380" y="1256443"/>
            <a:ext cx="861358" cy="315419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53" idx="2"/>
            <a:endCxn id="51" idx="0"/>
          </p:cNvCxnSpPr>
          <p:nvPr/>
        </p:nvCxnSpPr>
        <p:spPr>
          <a:xfrm rot="5400000">
            <a:off x="2636767" y="3919237"/>
            <a:ext cx="890095" cy="65863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53" idx="2"/>
            <a:endCxn id="50" idx="0"/>
          </p:cNvCxnSpPr>
          <p:nvPr/>
        </p:nvCxnSpPr>
        <p:spPr>
          <a:xfrm rot="16200000" flipH="1">
            <a:off x="3295397" y="3919236"/>
            <a:ext cx="890094" cy="65863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563801" y="4746542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血細胞</a:t>
            </a:r>
          </a:p>
        </p:txBody>
      </p:sp>
      <p:sp>
        <p:nvSpPr>
          <p:cNvPr id="67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8751316" y="4693598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6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7444315" y="4693599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6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7505328" y="4746542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靜脈</a:t>
            </a:r>
          </a:p>
        </p:txBody>
      </p:sp>
      <p:cxnSp>
        <p:nvCxnSpPr>
          <p:cNvPr id="70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61" idx="2"/>
            <a:endCxn id="68" idx="0"/>
          </p:cNvCxnSpPr>
          <p:nvPr/>
        </p:nvCxnSpPr>
        <p:spPr>
          <a:xfrm rot="5400000">
            <a:off x="8217222" y="3594666"/>
            <a:ext cx="892998" cy="130486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61" idx="2"/>
            <a:endCxn id="67" idx="0"/>
          </p:cNvCxnSpPr>
          <p:nvPr/>
        </p:nvCxnSpPr>
        <p:spPr>
          <a:xfrm rot="16200000" flipH="1">
            <a:off x="8870723" y="4246032"/>
            <a:ext cx="892997" cy="213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8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8813527" y="4746541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動脈</a:t>
            </a:r>
          </a:p>
        </p:txBody>
      </p:sp>
      <p:cxnSp>
        <p:nvCxnSpPr>
          <p:cNvPr id="89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endCxn id="56" idx="0"/>
          </p:cNvCxnSpPr>
          <p:nvPr/>
        </p:nvCxnSpPr>
        <p:spPr>
          <a:xfrm rot="16200000" flipH="1">
            <a:off x="5940907" y="3050330"/>
            <a:ext cx="433582" cy="1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0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10058317" y="4693598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9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61" idx="2"/>
            <a:endCxn id="90" idx="0"/>
          </p:cNvCxnSpPr>
          <p:nvPr/>
        </p:nvCxnSpPr>
        <p:spPr>
          <a:xfrm rot="16200000" flipH="1">
            <a:off x="9524224" y="3592532"/>
            <a:ext cx="892997" cy="130913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120528" y="4746541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微血管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7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532564"/>
            <a:ext cx="8952484" cy="11263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  <a: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循環系統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包括甚麼部分？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636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建構列舉組織圖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3" name="Freeform 19"/>
          <p:cNvSpPr/>
          <p:nvPr/>
        </p:nvSpPr>
        <p:spPr>
          <a:xfrm>
            <a:off x="9330403" y="1509821"/>
            <a:ext cx="2304000" cy="936000"/>
          </a:xfrm>
          <a:prstGeom prst="cloudCallout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將內容填寫於組織圖</a:t>
            </a:r>
            <a:endParaRPr lang="zh-TW" altLang="en-US" sz="2000" b="1" dirty="0"/>
          </a:p>
        </p:txBody>
      </p:sp>
      <p:sp>
        <p:nvSpPr>
          <p:cNvPr id="34" name="Freeform 19"/>
          <p:cNvSpPr/>
          <p:nvPr/>
        </p:nvSpPr>
        <p:spPr>
          <a:xfrm>
            <a:off x="684567" y="1585725"/>
            <a:ext cx="2304000" cy="936000"/>
          </a:xfrm>
          <a:prstGeom prst="cloudCallout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標記主題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418474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JhengHei"/>
                <a:ea typeface="微軟正黑體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JhengHei"/>
              <a:ea typeface="微軟正黑體"/>
              <a:cs typeface="+mn-cs"/>
            </a:endParaRPr>
          </a:p>
        </p:txBody>
      </p:sp>
      <p:sp>
        <p:nvSpPr>
          <p:cNvPr id="35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4728561" y="1866477"/>
            <a:ext cx="2847600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9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5380517" y="1869381"/>
            <a:ext cx="1562894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循環系統</a:t>
            </a:r>
          </a:p>
        </p:txBody>
      </p:sp>
      <p:sp>
        <p:nvSpPr>
          <p:cNvPr id="50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502788" y="4693599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51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185526" y="4693600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5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246539" y="4746542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血漿</a:t>
            </a:r>
          </a:p>
        </p:txBody>
      </p:sp>
      <p:sp>
        <p:nvSpPr>
          <p:cNvPr id="53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2185526" y="3264218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4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2436118" y="3267122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血液</a:t>
            </a:r>
          </a:p>
        </p:txBody>
      </p:sp>
      <p:sp>
        <p:nvSpPr>
          <p:cNvPr id="55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4932096" y="3264218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6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5182688" y="3267122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心臟</a:t>
            </a:r>
          </a:p>
        </p:txBody>
      </p:sp>
      <p:sp>
        <p:nvSpPr>
          <p:cNvPr id="60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8090552" y="3264218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1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8341144" y="3267122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血管</a:t>
            </a:r>
          </a:p>
        </p:txBody>
      </p:sp>
      <p:cxnSp>
        <p:nvCxnSpPr>
          <p:cNvPr id="62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49" idx="2"/>
            <a:endCxn id="53" idx="0"/>
          </p:cNvCxnSpPr>
          <p:nvPr/>
        </p:nvCxnSpPr>
        <p:spPr>
          <a:xfrm rot="5400000">
            <a:off x="4355868" y="1458122"/>
            <a:ext cx="861358" cy="2750835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3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49" idx="2"/>
            <a:endCxn id="60" idx="0"/>
          </p:cNvCxnSpPr>
          <p:nvPr/>
        </p:nvCxnSpPr>
        <p:spPr>
          <a:xfrm rot="16200000" flipH="1">
            <a:off x="7308380" y="1256443"/>
            <a:ext cx="861358" cy="315419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53" idx="2"/>
            <a:endCxn id="51" idx="0"/>
          </p:cNvCxnSpPr>
          <p:nvPr/>
        </p:nvCxnSpPr>
        <p:spPr>
          <a:xfrm rot="5400000">
            <a:off x="2636767" y="3919237"/>
            <a:ext cx="890095" cy="65863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53" idx="2"/>
            <a:endCxn id="50" idx="0"/>
          </p:cNvCxnSpPr>
          <p:nvPr/>
        </p:nvCxnSpPr>
        <p:spPr>
          <a:xfrm rot="16200000" flipH="1">
            <a:off x="3295397" y="3919236"/>
            <a:ext cx="890094" cy="65863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563801" y="4746542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血細胞</a:t>
            </a:r>
          </a:p>
        </p:txBody>
      </p:sp>
      <p:sp>
        <p:nvSpPr>
          <p:cNvPr id="67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8751316" y="4693598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6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7444315" y="4693599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6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7505328" y="4746542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靜脈</a:t>
            </a:r>
          </a:p>
        </p:txBody>
      </p:sp>
      <p:cxnSp>
        <p:nvCxnSpPr>
          <p:cNvPr id="70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61" idx="2"/>
            <a:endCxn id="68" idx="0"/>
          </p:cNvCxnSpPr>
          <p:nvPr/>
        </p:nvCxnSpPr>
        <p:spPr>
          <a:xfrm rot="5400000">
            <a:off x="8217222" y="3594666"/>
            <a:ext cx="892998" cy="130486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61" idx="2"/>
            <a:endCxn id="67" idx="0"/>
          </p:cNvCxnSpPr>
          <p:nvPr/>
        </p:nvCxnSpPr>
        <p:spPr>
          <a:xfrm rot="16200000" flipH="1">
            <a:off x="8870723" y="4246032"/>
            <a:ext cx="892997" cy="213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8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8813527" y="4746541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動脈</a:t>
            </a:r>
          </a:p>
        </p:txBody>
      </p:sp>
      <p:cxnSp>
        <p:nvCxnSpPr>
          <p:cNvPr id="89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endCxn id="56" idx="0"/>
          </p:cNvCxnSpPr>
          <p:nvPr/>
        </p:nvCxnSpPr>
        <p:spPr>
          <a:xfrm rot="16200000" flipH="1">
            <a:off x="5940907" y="3050330"/>
            <a:ext cx="433582" cy="1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0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10058317" y="4693598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9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61" idx="2"/>
            <a:endCxn id="90" idx="0"/>
          </p:cNvCxnSpPr>
          <p:nvPr/>
        </p:nvCxnSpPr>
        <p:spPr>
          <a:xfrm rot="16200000" flipH="1">
            <a:off x="9524224" y="3592532"/>
            <a:ext cx="892997" cy="130913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120528" y="4746541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微血管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3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502788" y="6115084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40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195787" y="6115085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41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256800" y="616802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紅血球</a:t>
            </a:r>
          </a:p>
        </p:txBody>
      </p:sp>
      <p:cxnSp>
        <p:nvCxnSpPr>
          <p:cNvPr id="42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40" idx="0"/>
          </p:cNvCxnSpPr>
          <p:nvPr/>
        </p:nvCxnSpPr>
        <p:spPr>
          <a:xfrm rot="5400000">
            <a:off x="2968694" y="5016152"/>
            <a:ext cx="892998" cy="130486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3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39" idx="0"/>
          </p:cNvCxnSpPr>
          <p:nvPr/>
        </p:nvCxnSpPr>
        <p:spPr>
          <a:xfrm rot="16200000" flipH="1">
            <a:off x="3622195" y="5667518"/>
            <a:ext cx="892997" cy="213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4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564999" y="6168027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白血球</a:t>
            </a:r>
          </a:p>
        </p:txBody>
      </p:sp>
      <p:sp>
        <p:nvSpPr>
          <p:cNvPr id="4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4809789" y="6115084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46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45" idx="0"/>
          </p:cNvCxnSpPr>
          <p:nvPr/>
        </p:nvCxnSpPr>
        <p:spPr>
          <a:xfrm rot="16200000" flipH="1">
            <a:off x="4275696" y="5014018"/>
            <a:ext cx="892997" cy="130913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7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4872000" y="6168027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血小板</a:t>
            </a:r>
          </a:p>
        </p:txBody>
      </p:sp>
      <p:sp>
        <p:nvSpPr>
          <p:cNvPr id="7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532564"/>
            <a:ext cx="8952484" cy="11263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  <a: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循環系統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包括甚麼部分？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636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建構列舉組織圖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7" name="Freeform 19"/>
          <p:cNvSpPr/>
          <p:nvPr/>
        </p:nvSpPr>
        <p:spPr>
          <a:xfrm>
            <a:off x="448413" y="1788129"/>
            <a:ext cx="2304000" cy="936000"/>
          </a:xfrm>
          <a:prstGeom prst="cloudCallout">
            <a:avLst/>
          </a:prstGeom>
          <a:solidFill>
            <a:schemeClr val="accent3"/>
          </a:solidFill>
          <a:ln w="762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思考並加入更多內容</a:t>
            </a:r>
          </a:p>
        </p:txBody>
      </p:sp>
      <p:sp>
        <p:nvSpPr>
          <p:cNvPr id="59" name="圓角矩形 58"/>
          <p:cNvSpPr/>
          <p:nvPr/>
        </p:nvSpPr>
        <p:spPr>
          <a:xfrm>
            <a:off x="2158773" y="6087593"/>
            <a:ext cx="3784960" cy="563873"/>
          </a:xfrm>
          <a:prstGeom prst="round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9007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JhengHei"/>
                <a:ea typeface="微軟正黑體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JhengHei"/>
              <a:ea typeface="微軟正黑體"/>
              <a:cs typeface="+mn-cs"/>
            </a:endParaRPr>
          </a:p>
        </p:txBody>
      </p:sp>
      <p:sp>
        <p:nvSpPr>
          <p:cNvPr id="35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4728561" y="1866477"/>
            <a:ext cx="2847600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9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5380517" y="1869381"/>
            <a:ext cx="1562894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循環系統</a:t>
            </a:r>
          </a:p>
        </p:txBody>
      </p:sp>
      <p:sp>
        <p:nvSpPr>
          <p:cNvPr id="50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502788" y="4693599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51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185526" y="4693600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5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246539" y="4746542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血漿</a:t>
            </a:r>
          </a:p>
        </p:txBody>
      </p:sp>
      <p:sp>
        <p:nvSpPr>
          <p:cNvPr id="53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2185526" y="3264218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4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2436118" y="3267122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血液</a:t>
            </a:r>
          </a:p>
        </p:txBody>
      </p:sp>
      <p:sp>
        <p:nvSpPr>
          <p:cNvPr id="55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4932096" y="3264218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6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5182688" y="3267122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心臟</a:t>
            </a:r>
          </a:p>
        </p:txBody>
      </p:sp>
      <p:sp>
        <p:nvSpPr>
          <p:cNvPr id="60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8090552" y="3264218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1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8341144" y="3267122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血管</a:t>
            </a:r>
          </a:p>
        </p:txBody>
      </p:sp>
      <p:cxnSp>
        <p:nvCxnSpPr>
          <p:cNvPr id="62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49" idx="2"/>
            <a:endCxn id="53" idx="0"/>
          </p:cNvCxnSpPr>
          <p:nvPr/>
        </p:nvCxnSpPr>
        <p:spPr>
          <a:xfrm rot="5400000">
            <a:off x="4355868" y="1458122"/>
            <a:ext cx="861358" cy="2750835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3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49" idx="2"/>
            <a:endCxn id="60" idx="0"/>
          </p:cNvCxnSpPr>
          <p:nvPr/>
        </p:nvCxnSpPr>
        <p:spPr>
          <a:xfrm rot="16200000" flipH="1">
            <a:off x="7308380" y="1256443"/>
            <a:ext cx="861358" cy="315419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53" idx="2"/>
            <a:endCxn id="51" idx="0"/>
          </p:cNvCxnSpPr>
          <p:nvPr/>
        </p:nvCxnSpPr>
        <p:spPr>
          <a:xfrm rot="5400000">
            <a:off x="2636767" y="3919237"/>
            <a:ext cx="890095" cy="65863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53" idx="2"/>
            <a:endCxn id="50" idx="0"/>
          </p:cNvCxnSpPr>
          <p:nvPr/>
        </p:nvCxnSpPr>
        <p:spPr>
          <a:xfrm rot="16200000" flipH="1">
            <a:off x="3295397" y="3919236"/>
            <a:ext cx="890094" cy="65863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563801" y="4746542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血細胞</a:t>
            </a:r>
          </a:p>
        </p:txBody>
      </p:sp>
      <p:sp>
        <p:nvSpPr>
          <p:cNvPr id="67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8751316" y="4693598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6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7444315" y="4693599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6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7505328" y="4746542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靜脈</a:t>
            </a:r>
          </a:p>
        </p:txBody>
      </p:sp>
      <p:cxnSp>
        <p:nvCxnSpPr>
          <p:cNvPr id="70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61" idx="2"/>
            <a:endCxn id="68" idx="0"/>
          </p:cNvCxnSpPr>
          <p:nvPr/>
        </p:nvCxnSpPr>
        <p:spPr>
          <a:xfrm rot="5400000">
            <a:off x="8217222" y="3594666"/>
            <a:ext cx="892998" cy="130486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61" idx="2"/>
            <a:endCxn id="67" idx="0"/>
          </p:cNvCxnSpPr>
          <p:nvPr/>
        </p:nvCxnSpPr>
        <p:spPr>
          <a:xfrm rot="16200000" flipH="1">
            <a:off x="8870723" y="4246032"/>
            <a:ext cx="892997" cy="213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8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8813527" y="4746541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動脈</a:t>
            </a:r>
          </a:p>
        </p:txBody>
      </p:sp>
      <p:cxnSp>
        <p:nvCxnSpPr>
          <p:cNvPr id="89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endCxn id="56" idx="0"/>
          </p:cNvCxnSpPr>
          <p:nvPr/>
        </p:nvCxnSpPr>
        <p:spPr>
          <a:xfrm rot="16200000" flipH="1">
            <a:off x="5940907" y="3050330"/>
            <a:ext cx="433582" cy="1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0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10058317" y="4693598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9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61" idx="2"/>
            <a:endCxn id="90" idx="0"/>
          </p:cNvCxnSpPr>
          <p:nvPr/>
        </p:nvCxnSpPr>
        <p:spPr>
          <a:xfrm rot="16200000" flipH="1">
            <a:off x="9524224" y="3592532"/>
            <a:ext cx="892997" cy="130913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120528" y="4746541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微血管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3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502788" y="6115084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40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195787" y="6115085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41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256800" y="616802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紅血球</a:t>
            </a:r>
          </a:p>
        </p:txBody>
      </p:sp>
      <p:cxnSp>
        <p:nvCxnSpPr>
          <p:cNvPr id="42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40" idx="0"/>
          </p:cNvCxnSpPr>
          <p:nvPr/>
        </p:nvCxnSpPr>
        <p:spPr>
          <a:xfrm rot="5400000">
            <a:off x="2968694" y="5016152"/>
            <a:ext cx="892998" cy="130486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3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39" idx="0"/>
          </p:cNvCxnSpPr>
          <p:nvPr/>
        </p:nvCxnSpPr>
        <p:spPr>
          <a:xfrm rot="16200000" flipH="1">
            <a:off x="3622195" y="5667518"/>
            <a:ext cx="892997" cy="213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4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564999" y="6168027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白血球</a:t>
            </a:r>
          </a:p>
        </p:txBody>
      </p:sp>
      <p:sp>
        <p:nvSpPr>
          <p:cNvPr id="4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4809789" y="6115084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46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45" idx="0"/>
          </p:cNvCxnSpPr>
          <p:nvPr/>
        </p:nvCxnSpPr>
        <p:spPr>
          <a:xfrm rot="16200000" flipH="1">
            <a:off x="4275696" y="5014018"/>
            <a:ext cx="892997" cy="130913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7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4872000" y="6168027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血小板</a:t>
            </a:r>
          </a:p>
        </p:txBody>
      </p:sp>
      <p:sp>
        <p:nvSpPr>
          <p:cNvPr id="7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532564"/>
            <a:ext cx="8952484" cy="11263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  <a: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循環系統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包括甚麼部分？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8" name="Rectangle: Rounded Corners 41">
            <a:extLst>
              <a:ext uri="{FF2B5EF4-FFF2-40B4-BE49-F238E27FC236}">
                <a16:creationId xmlns:a16="http://schemas.microsoft.com/office/drawing/2014/main" id="{C7D5EB54-4291-47FA-B403-3DE72D7DA215}"/>
              </a:ext>
            </a:extLst>
          </p:cNvPr>
          <p:cNvSpPr/>
          <p:nvPr/>
        </p:nvSpPr>
        <p:spPr>
          <a:xfrm>
            <a:off x="6999082" y="5639539"/>
            <a:ext cx="4289017" cy="834992"/>
          </a:xfrm>
          <a:prstGeom prst="roundRect">
            <a:avLst>
              <a:gd name="adj" fmla="val 79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+mn-ea"/>
              </a:rPr>
              <a:t>由基本到</a:t>
            </a:r>
            <a:r>
              <a:rPr lang="zh-TW" altLang="en-US" sz="2400" b="1" dirty="0" smtClean="0">
                <a:solidFill>
                  <a:schemeClr val="tx1"/>
                </a:solidFill>
                <a:latin typeface="+mn-ea"/>
              </a:rPr>
              <a:t>深入</a:t>
            </a:r>
            <a:endParaRPr lang="zh-TW" altLang="en-US" sz="2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78" name="橢圓 77"/>
          <p:cNvSpPr/>
          <p:nvPr/>
        </p:nvSpPr>
        <p:spPr>
          <a:xfrm>
            <a:off x="4776887" y="3214538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9" name="橢圓 78"/>
          <p:cNvSpPr/>
          <p:nvPr/>
        </p:nvSpPr>
        <p:spPr>
          <a:xfrm>
            <a:off x="7878598" y="3224704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80" name="橢圓 79"/>
          <p:cNvSpPr/>
          <p:nvPr/>
        </p:nvSpPr>
        <p:spPr>
          <a:xfrm>
            <a:off x="1997409" y="3210214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3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2496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78" grpId="0" animBg="1"/>
      <p:bldP spid="79" grpId="0" animBg="1"/>
      <p:bldP spid="8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JhengHei"/>
                <a:ea typeface="微軟正黑體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JhengHei"/>
              <a:ea typeface="微軟正黑體"/>
              <a:cs typeface="+mn-cs"/>
            </a:endParaRPr>
          </a:p>
        </p:txBody>
      </p:sp>
      <p:sp>
        <p:nvSpPr>
          <p:cNvPr id="35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4728561" y="1866477"/>
            <a:ext cx="2847600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9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5380517" y="1869381"/>
            <a:ext cx="1562894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循環系統</a:t>
            </a:r>
          </a:p>
        </p:txBody>
      </p:sp>
      <p:sp>
        <p:nvSpPr>
          <p:cNvPr id="50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502788" y="4693599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51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185526" y="4693600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5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246539" y="4746542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血漿</a:t>
            </a:r>
          </a:p>
        </p:txBody>
      </p:sp>
      <p:sp>
        <p:nvSpPr>
          <p:cNvPr id="53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2185526" y="3264218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4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2436118" y="3267122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血液</a:t>
            </a:r>
          </a:p>
        </p:txBody>
      </p:sp>
      <p:sp>
        <p:nvSpPr>
          <p:cNvPr id="55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4932096" y="3264218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6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5182688" y="3267122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心臟</a:t>
            </a:r>
          </a:p>
        </p:txBody>
      </p:sp>
      <p:sp>
        <p:nvSpPr>
          <p:cNvPr id="60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8090552" y="3264218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1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8341144" y="3267122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血管</a:t>
            </a:r>
          </a:p>
        </p:txBody>
      </p:sp>
      <p:cxnSp>
        <p:nvCxnSpPr>
          <p:cNvPr id="62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49" idx="2"/>
            <a:endCxn id="53" idx="0"/>
          </p:cNvCxnSpPr>
          <p:nvPr/>
        </p:nvCxnSpPr>
        <p:spPr>
          <a:xfrm rot="5400000">
            <a:off x="4355868" y="1458122"/>
            <a:ext cx="861358" cy="2750835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3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49" idx="2"/>
            <a:endCxn id="60" idx="0"/>
          </p:cNvCxnSpPr>
          <p:nvPr/>
        </p:nvCxnSpPr>
        <p:spPr>
          <a:xfrm rot="16200000" flipH="1">
            <a:off x="7308380" y="1256443"/>
            <a:ext cx="861358" cy="315419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53" idx="2"/>
            <a:endCxn id="51" idx="0"/>
          </p:cNvCxnSpPr>
          <p:nvPr/>
        </p:nvCxnSpPr>
        <p:spPr>
          <a:xfrm rot="5400000">
            <a:off x="2636767" y="3919237"/>
            <a:ext cx="890095" cy="65863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53" idx="2"/>
            <a:endCxn id="50" idx="0"/>
          </p:cNvCxnSpPr>
          <p:nvPr/>
        </p:nvCxnSpPr>
        <p:spPr>
          <a:xfrm rot="16200000" flipH="1">
            <a:off x="3295397" y="3919236"/>
            <a:ext cx="890094" cy="65863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563801" y="4746542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血細胞</a:t>
            </a:r>
          </a:p>
        </p:txBody>
      </p:sp>
      <p:sp>
        <p:nvSpPr>
          <p:cNvPr id="67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8751316" y="4693598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6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7444315" y="4693599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6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7505328" y="4746542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靜脈</a:t>
            </a:r>
          </a:p>
        </p:txBody>
      </p:sp>
      <p:cxnSp>
        <p:nvCxnSpPr>
          <p:cNvPr id="70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61" idx="2"/>
            <a:endCxn id="68" idx="0"/>
          </p:cNvCxnSpPr>
          <p:nvPr/>
        </p:nvCxnSpPr>
        <p:spPr>
          <a:xfrm rot="5400000">
            <a:off x="8217222" y="3594666"/>
            <a:ext cx="892998" cy="130486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61" idx="2"/>
            <a:endCxn id="67" idx="0"/>
          </p:cNvCxnSpPr>
          <p:nvPr/>
        </p:nvCxnSpPr>
        <p:spPr>
          <a:xfrm rot="16200000" flipH="1">
            <a:off x="8870723" y="4246032"/>
            <a:ext cx="892997" cy="213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8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8813527" y="4746541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動脈</a:t>
            </a:r>
          </a:p>
        </p:txBody>
      </p:sp>
      <p:cxnSp>
        <p:nvCxnSpPr>
          <p:cNvPr id="89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endCxn id="56" idx="0"/>
          </p:cNvCxnSpPr>
          <p:nvPr/>
        </p:nvCxnSpPr>
        <p:spPr>
          <a:xfrm rot="16200000" flipH="1">
            <a:off x="5940907" y="3050330"/>
            <a:ext cx="433582" cy="1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0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10058317" y="4693598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9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61" idx="2"/>
            <a:endCxn id="90" idx="0"/>
          </p:cNvCxnSpPr>
          <p:nvPr/>
        </p:nvCxnSpPr>
        <p:spPr>
          <a:xfrm rot="16200000" flipH="1">
            <a:off x="9524224" y="3592532"/>
            <a:ext cx="892997" cy="130913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120528" y="4746541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微血管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3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502788" y="6115084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40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195787" y="6115085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41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256800" y="616802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紅血球</a:t>
            </a:r>
          </a:p>
        </p:txBody>
      </p:sp>
      <p:cxnSp>
        <p:nvCxnSpPr>
          <p:cNvPr id="42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40" idx="0"/>
          </p:cNvCxnSpPr>
          <p:nvPr/>
        </p:nvCxnSpPr>
        <p:spPr>
          <a:xfrm rot="5400000">
            <a:off x="2968694" y="5016152"/>
            <a:ext cx="892998" cy="130486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3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39" idx="0"/>
          </p:cNvCxnSpPr>
          <p:nvPr/>
        </p:nvCxnSpPr>
        <p:spPr>
          <a:xfrm rot="16200000" flipH="1">
            <a:off x="3622195" y="5667518"/>
            <a:ext cx="892997" cy="213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4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564999" y="6168027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白血球</a:t>
            </a:r>
          </a:p>
        </p:txBody>
      </p:sp>
      <p:sp>
        <p:nvSpPr>
          <p:cNvPr id="4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4809789" y="6115084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46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45" idx="0"/>
          </p:cNvCxnSpPr>
          <p:nvPr/>
        </p:nvCxnSpPr>
        <p:spPr>
          <a:xfrm rot="16200000" flipH="1">
            <a:off x="4275696" y="5014018"/>
            <a:ext cx="892997" cy="130913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7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4872000" y="6168027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血小板</a:t>
            </a:r>
          </a:p>
        </p:txBody>
      </p:sp>
      <p:sp>
        <p:nvSpPr>
          <p:cNvPr id="7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532564"/>
            <a:ext cx="8952484" cy="112636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  <a: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循環系統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包括甚麼部分？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8" name="橢圓 77"/>
          <p:cNvSpPr/>
          <p:nvPr/>
        </p:nvSpPr>
        <p:spPr>
          <a:xfrm>
            <a:off x="4776887" y="3214538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9" name="橢圓 78"/>
          <p:cNvSpPr/>
          <p:nvPr/>
        </p:nvSpPr>
        <p:spPr>
          <a:xfrm>
            <a:off x="7878598" y="3224704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80" name="橢圓 79"/>
          <p:cNvSpPr/>
          <p:nvPr/>
        </p:nvSpPr>
        <p:spPr>
          <a:xfrm>
            <a:off x="1997409" y="3210214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3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7" name="手繪多邊形 56"/>
          <p:cNvSpPr/>
          <p:nvPr/>
        </p:nvSpPr>
        <p:spPr>
          <a:xfrm>
            <a:off x="6043008" y="1529573"/>
            <a:ext cx="1821730" cy="468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包括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58" name="手繪多邊形 57"/>
          <p:cNvSpPr/>
          <p:nvPr/>
        </p:nvSpPr>
        <p:spPr>
          <a:xfrm>
            <a:off x="5767831" y="2681200"/>
            <a:ext cx="1830262" cy="468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首先，有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74" name="手繪多邊形 73"/>
          <p:cNvSpPr/>
          <p:nvPr/>
        </p:nvSpPr>
        <p:spPr>
          <a:xfrm>
            <a:off x="8888529" y="2679824"/>
            <a:ext cx="1830262" cy="468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第二，有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75" name="手繪多邊形 74"/>
          <p:cNvSpPr/>
          <p:nvPr/>
        </p:nvSpPr>
        <p:spPr>
          <a:xfrm>
            <a:off x="3032101" y="2679135"/>
            <a:ext cx="1830262" cy="468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最後，有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81" name="手繪多邊形 80"/>
          <p:cNvSpPr/>
          <p:nvPr/>
        </p:nvSpPr>
        <p:spPr>
          <a:xfrm>
            <a:off x="3282578" y="4068924"/>
            <a:ext cx="1821730" cy="468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包括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83" name="手繪多邊形 82"/>
          <p:cNvSpPr/>
          <p:nvPr/>
        </p:nvSpPr>
        <p:spPr>
          <a:xfrm>
            <a:off x="8972262" y="4018068"/>
            <a:ext cx="1821730" cy="468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包括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84" name="手繪多邊形 83"/>
          <p:cNvSpPr/>
          <p:nvPr/>
        </p:nvSpPr>
        <p:spPr>
          <a:xfrm>
            <a:off x="3875682" y="5434584"/>
            <a:ext cx="1821730" cy="468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包括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5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運用列舉模範短語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0585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74" grpId="0" animBg="1"/>
      <p:bldP spid="75" grpId="0" animBg="1"/>
      <p:bldP spid="81" grpId="0" animBg="1"/>
      <p:bldP spid="83" grpId="0" animBg="1"/>
      <p:bldP spid="8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523472"/>
            <a:ext cx="8952484" cy="11445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 </a:t>
            </a:r>
            <a: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循環系統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包括甚麼部分？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28</a:t>
            </a:fld>
            <a:endParaRPr lang="en-US" dirty="0"/>
          </a:p>
        </p:txBody>
      </p:sp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0184680"/>
              </p:ext>
            </p:extLst>
          </p:nvPr>
        </p:nvGraphicFramePr>
        <p:xfrm>
          <a:off x="1436389" y="2053724"/>
          <a:ext cx="9319223" cy="2773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192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2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</a:rPr>
                        <a:t>點題</a:t>
                      </a:r>
                      <a:endParaRPr lang="en-US" altLang="zh-TW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循環系統是包括三個部分的。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第一個</a:t>
                      </a: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</a:rPr>
                        <a:t>次類別</a:t>
                      </a:r>
                      <a:endParaRPr lang="en-US" altLang="zh-TW" sz="24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首先，有心臟。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第二個</a:t>
                      </a: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</a:rPr>
                        <a:t>次類別</a:t>
                      </a:r>
                      <a:endParaRPr lang="en-US" altLang="zh-TW" sz="24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第二，有血管，包括靜脈、動脈及微血管。</a:t>
                      </a:r>
                      <a:endParaRPr lang="en-US" sz="2000" b="0" dirty="0" smtClean="0"/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r>
                        <a:rPr lang="zh-TW" altLang="en-US" sz="2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最後一個</a:t>
                      </a: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</a:rPr>
                        <a:t>次類別</a:t>
                      </a:r>
                      <a:endParaRPr lang="en-US" altLang="zh-TW" sz="2400" b="1" i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最後，有血液，包括血漿和血細胞，血細胞又包括紅血球、白血球和血小板。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11397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523472"/>
            <a:ext cx="8952484" cy="11445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 </a:t>
            </a:r>
            <a: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循環系統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包括甚麼部分？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1203936"/>
              </p:ext>
            </p:extLst>
          </p:nvPr>
        </p:nvGraphicFramePr>
        <p:xfrm>
          <a:off x="1727334" y="2053724"/>
          <a:ext cx="8737332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373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2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zh-TW" altLang="en-US" sz="24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循環系統是包括三個部分的。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8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首先，有心臟。</a:t>
                      </a:r>
                      <a:endParaRPr lang="en-US" altLang="zh-TW" sz="24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endParaRPr lang="en-US" altLang="zh-TW" sz="28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第二，有血管，包括靜脈、動脈及微血管。</a:t>
                      </a:r>
                      <a:endParaRPr lang="en-US" sz="2400" b="0" dirty="0" smtClean="0"/>
                    </a:p>
                    <a:p>
                      <a:pPr marL="0" indent="0">
                        <a:lnSpc>
                          <a:spcPct val="100000"/>
                        </a:lnSpc>
                        <a:buNone/>
                      </a:pPr>
                      <a:endParaRPr lang="en-US" altLang="zh-TW" sz="28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最後，有血液，包括血漿和血細胞，血細胞又包括紅血球、白血球和血小板。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7812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kumimoji="0" lang="en-ID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6"/>
            <a:ext cx="6018885" cy="3351985"/>
            <a:chOff x="1625343" y="1610556"/>
            <a:chExt cx="6018885" cy="3351985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6"/>
              <a:ext cx="2916000" cy="3351985"/>
              <a:chOff x="4728228" y="1784181"/>
              <a:chExt cx="2814714" cy="3721470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1"/>
                <a:ext cx="2814714" cy="3696595"/>
                <a:chOff x="4577925" y="2909384"/>
                <a:chExt cx="2421928" cy="2266711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4"/>
                  <a:ext cx="2421928" cy="2266711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2972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4" action="ppaction://hlinksldjump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建構列舉組織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6" action="ppaction://hlinksldjump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7" action="ppaction://hlinksldjump"/>
                  </a:rPr>
                  <a:t>運用列舉模範短語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示例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329579"/>
              <a:chOff x="1657543" y="1597714"/>
              <a:chExt cx="2806252" cy="3329579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329579"/>
                <a:chOff x="167928" y="2742684"/>
                <a:chExt cx="2246626" cy="2165950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9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165950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0" action="ppaction://hlinksldjump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1" action="ppaction://hlinksldjump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53564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6"/>
            <a:ext cx="6018885" cy="3721317"/>
            <a:chOff x="1625343" y="1610556"/>
            <a:chExt cx="6018885" cy="3721317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6"/>
              <a:ext cx="2916000" cy="3721317"/>
              <a:chOff x="4728228" y="1784181"/>
              <a:chExt cx="2814714" cy="4131513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1"/>
                <a:ext cx="2814714" cy="3696595"/>
                <a:chOff x="4577925" y="2909384"/>
                <a:chExt cx="2421928" cy="2266711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4"/>
                  <a:ext cx="2421928" cy="2266711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建構列舉組織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運用列舉模範短語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329579"/>
              <a:chOff x="1657543" y="1597714"/>
              <a:chExt cx="2806252" cy="3329579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329579"/>
                <a:chOff x="167928" y="2742684"/>
                <a:chExt cx="2246626" cy="2165950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165950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2214400" y="2459737"/>
              <a:ext cx="1296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20207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6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791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7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7711177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要掌握良好的「評述性話語」能力，學生首先應學會識別不同「評述性話語」的類型。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透過學習從標題或題目辨認出標誌不同「評述性話語」類型的字詞，學生更能識別有關的「評述性話語」類型。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識別「評述性話語」類型後，學生能更準確地選用相應的學習策略，促進思考及組織內容。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3501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702195" y="2674938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774212" y="5953059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9571810" y="270440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8</a:t>
            </a:fld>
            <a:endParaRPr lang="en-US" dirty="0"/>
          </a:p>
        </p:txBody>
      </p:sp>
      <p:sp>
        <p:nvSpPr>
          <p:cNvPr id="19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9178" y="1645534"/>
            <a:ext cx="760136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標題或題目中的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能夠標示答案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的話語類型或所達到的溝通功能，以下是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一些標示列舉的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常見標誌字詞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：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7947354" y="2290832"/>
            <a:ext cx="3248913" cy="3173054"/>
            <a:chOff x="2964747" y="2967059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2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3010070" y="2967059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2964747" y="3584090"/>
              <a:ext cx="3248913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列出</a:t>
              </a:r>
              <a:r>
                <a:rPr lang="en-US" altLang="zh-TW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</a:t>
              </a: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列舉</a:t>
              </a:r>
              <a:r>
                <a:rPr lang="en-US" altLang="zh-TW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舉例</a:t>
              </a:r>
              <a:r>
                <a:rPr lang="en-US" altLang="zh-TW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</a:t>
              </a: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列</a:t>
              </a:r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明</a:t>
              </a:r>
              <a:r>
                <a:rPr lang="en-US" altLang="zh-TW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細</a:t>
              </a: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列</a:t>
              </a:r>
              <a:r>
                <a:rPr lang="en-US" altLang="zh-TW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</a:t>
              </a: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說出</a:t>
              </a:r>
              <a:endPara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199239" y="2534676"/>
            <a:ext cx="3248913" cy="3173054"/>
            <a:chOff x="-6136088" y="481803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-6090765" y="481803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-6136088" y="1714387"/>
              <a:ext cx="324891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甚麼</a:t>
              </a:r>
            </a:p>
          </p:txBody>
        </p:sp>
      </p:grpSp>
      <p:grpSp>
        <p:nvGrpSpPr>
          <p:cNvPr id="150" name="群組 149"/>
          <p:cNvGrpSpPr/>
          <p:nvPr/>
        </p:nvGrpSpPr>
        <p:grpSpPr>
          <a:xfrm>
            <a:off x="4236004" y="3417871"/>
            <a:ext cx="3248913" cy="3173054"/>
            <a:chOff x="570758" y="1251304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51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613843" y="1251304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2" name="文字方塊 151"/>
            <p:cNvSpPr txBox="1"/>
            <p:nvPr/>
          </p:nvSpPr>
          <p:spPr>
            <a:xfrm>
              <a:off x="570758" y="2171283"/>
              <a:ext cx="324891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例子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項目</a:t>
              </a:r>
              <a:endPara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077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6"/>
            <a:ext cx="6018885" cy="3351984"/>
            <a:chOff x="1625343" y="1610556"/>
            <a:chExt cx="6018885" cy="3351984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6"/>
              <a:ext cx="2916000" cy="3351984"/>
              <a:chOff x="4728228" y="1784181"/>
              <a:chExt cx="2814714" cy="3721469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1"/>
                <a:ext cx="2814714" cy="3696595"/>
                <a:chOff x="4577925" y="2909384"/>
                <a:chExt cx="2421928" cy="2266711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4"/>
                  <a:ext cx="2421928" cy="2266711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2972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建構列舉組織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運用列舉模範短語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329579"/>
              <a:chOff x="1657543" y="1597714"/>
              <a:chExt cx="2806252" cy="3329579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329579"/>
                <a:chOff x="167928" y="2742684"/>
                <a:chExt cx="2246626" cy="2165950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165950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24" name="矩形 23"/>
            <p:cNvSpPr/>
            <p:nvPr/>
          </p:nvSpPr>
          <p:spPr>
            <a:xfrm>
              <a:off x="2220739" y="3211072"/>
              <a:ext cx="504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05162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紅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18330</TotalTime>
  <Words>1606</Words>
  <Application>Microsoft Office PowerPoint</Application>
  <PresentationFormat>寬螢幕</PresentationFormat>
  <Paragraphs>372</Paragraphs>
  <Slides>28</Slides>
  <Notes>27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28</vt:i4>
      </vt:variant>
    </vt:vector>
  </HeadingPairs>
  <TitlesOfParts>
    <vt:vector size="38" baseType="lpstr">
      <vt:lpstr>DFPBiaoKaiShu-B5</vt:lpstr>
      <vt:lpstr>Helvetica Neue Medium</vt:lpstr>
      <vt:lpstr>Poppins</vt:lpstr>
      <vt:lpstr>Microsoft JhengHei</vt:lpstr>
      <vt:lpstr>Microsoft JhengHei</vt:lpstr>
      <vt:lpstr>新細明體</vt:lpstr>
      <vt:lpstr>Arial</vt:lpstr>
      <vt:lpstr>Calibri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807</cp:revision>
  <dcterms:created xsi:type="dcterms:W3CDTF">2022-06-23T09:13:07Z</dcterms:created>
  <dcterms:modified xsi:type="dcterms:W3CDTF">2023-09-14T09:05:33Z</dcterms:modified>
</cp:coreProperties>
</file>